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06" r:id="rId5"/>
    <p:sldMasterId id="2147483718" r:id="rId6"/>
    <p:sldMasterId id="2147483725" r:id="rId7"/>
    <p:sldMasterId id="2147483750" r:id="rId8"/>
  </p:sldMasterIdLst>
  <p:notesMasterIdLst>
    <p:notesMasterId r:id="rId21"/>
  </p:notesMasterIdLst>
  <p:handoutMasterIdLst>
    <p:handoutMasterId r:id="rId22"/>
  </p:handoutMasterIdLst>
  <p:sldIdLst>
    <p:sldId id="453" r:id="rId9"/>
    <p:sldId id="454" r:id="rId10"/>
    <p:sldId id="447" r:id="rId11"/>
    <p:sldId id="441" r:id="rId12"/>
    <p:sldId id="457" r:id="rId13"/>
    <p:sldId id="455" r:id="rId14"/>
    <p:sldId id="456" r:id="rId15"/>
    <p:sldId id="448" r:id="rId16"/>
    <p:sldId id="449" r:id="rId17"/>
    <p:sldId id="451" r:id="rId18"/>
    <p:sldId id="452" r:id="rId19"/>
    <p:sldId id="450"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3" orient="horz" pos="2779" userDrawn="1">
          <p15:clr>
            <a:srgbClr val="A4A3A4"/>
          </p15:clr>
        </p15:guide>
        <p15:guide id="14" orient="horz" pos="1657" userDrawn="1">
          <p15:clr>
            <a:srgbClr val="A4A3A4"/>
          </p15:clr>
        </p15:guide>
        <p15:guide id="15"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Yong J" initials="KYJ" lastIdx="1" clrIdx="0">
    <p:extLst>
      <p:ext uri="{19B8F6BF-5375-455C-9EA6-DF929625EA0E}">
        <p15:presenceInfo xmlns:p15="http://schemas.microsoft.com/office/powerpoint/2012/main" userId="S-1-5-21-1861847230-2120372063-3483355800-5252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B2774"/>
    <a:srgbClr val="8E4263"/>
    <a:srgbClr val="52B89D"/>
    <a:srgbClr val="518F7F"/>
    <a:srgbClr val="814119"/>
    <a:srgbClr val="726012"/>
    <a:srgbClr val="441D61"/>
    <a:srgbClr val="E6B2B9"/>
    <a:srgbClr val="6C53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6" autoAdjust="0"/>
    <p:restoredTop sz="82609" autoAdjust="0"/>
  </p:normalViewPr>
  <p:slideViewPr>
    <p:cSldViewPr snapToGrid="0" snapToObjects="1">
      <p:cViewPr varScale="1">
        <p:scale>
          <a:sx n="91" d="100"/>
          <a:sy n="91" d="100"/>
        </p:scale>
        <p:origin x="1536" y="90"/>
      </p:cViewPr>
      <p:guideLst>
        <p:guide orient="horz" pos="2779"/>
        <p:guide orient="horz" pos="1657"/>
        <p:guide pos="3840"/>
      </p:guideLst>
    </p:cSldViewPr>
  </p:slideViewPr>
  <p:notesTextViewPr>
    <p:cViewPr>
      <p:scale>
        <a:sx n="1" d="1"/>
        <a:sy n="1" d="1"/>
      </p:scale>
      <p:origin x="0" y="0"/>
    </p:cViewPr>
  </p:notesTextViewPr>
  <p:sorterViewPr>
    <p:cViewPr>
      <p:scale>
        <a:sx n="50" d="100"/>
        <a:sy n="50" d="100"/>
      </p:scale>
      <p:origin x="0" y="-1092"/>
    </p:cViewPr>
  </p:sorterViewPr>
  <p:notesViewPr>
    <p:cSldViewPr snapToGrid="0" snapToObjects="1">
      <p:cViewPr varScale="1">
        <p:scale>
          <a:sx n="121" d="100"/>
          <a:sy n="121" d="100"/>
        </p:scale>
        <p:origin x="-4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r>
              <a:rPr lang="en-US" sz="1400" b="1" i="0" u="none" strike="noStrike" baseline="0" dirty="0">
                <a:solidFill>
                  <a:srgbClr val="000000"/>
                </a:solidFill>
                <a:effectLst/>
              </a:rPr>
              <a:t>Industries, 2021</a:t>
            </a:r>
            <a:r>
              <a:rPr lang="en-US" sz="1400" b="1" i="0" u="none" strike="noStrike" baseline="0" dirty="0">
                <a:solidFill>
                  <a:srgbClr val="000000"/>
                </a:solidFill>
              </a:rPr>
              <a:t> </a:t>
            </a:r>
            <a:endParaRPr lang="en-US" b="1" dirty="0">
              <a:solidFill>
                <a:srgbClr val="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9.8151500438045575E-2"/>
          <c:y val="9.9307405729454581E-2"/>
          <c:w val="0.84056143721170795"/>
          <c:h val="0.84721159078613995"/>
        </c:manualLayout>
      </c:layout>
      <c:pieChart>
        <c:varyColors val="1"/>
        <c:ser>
          <c:idx val="0"/>
          <c:order val="0"/>
          <c:tx>
            <c:strRef>
              <c:f>'Work LaborArea Profile - 2021'!$I$7</c:f>
              <c:strCache>
                <c:ptCount val="1"/>
                <c:pt idx="0">
                  <c:v>Count</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C0D7-4B36-8F1F-71D770D5CC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D7-4B36-8F1F-71D770D5CC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D7-4B36-8F1F-71D770D5CC32}"/>
              </c:ext>
            </c:extLst>
          </c:dPt>
          <c:dLbls>
            <c:dLbl>
              <c:idx val="0"/>
              <c:layout>
                <c:manualLayout>
                  <c:x val="-0.13269244978308828"/>
                  <c:y val="-0.13962113551361849"/>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30882345179915344"/>
                      <c:h val="0.31121021808614546"/>
                    </c:manualLayout>
                  </c15:layout>
                </c:ext>
                <c:ext xmlns:c16="http://schemas.microsoft.com/office/drawing/2014/chart" uri="{C3380CC4-5D6E-409C-BE32-E72D297353CC}">
                  <c16:uniqueId val="{00000001-C0D7-4B36-8F1F-71D770D5CC32}"/>
                </c:ext>
              </c:extLst>
            </c:dLbl>
            <c:dLbl>
              <c:idx val="1"/>
              <c:layout>
                <c:manualLayout>
                  <c:x val="0.10870338508956184"/>
                  <c:y val="-6.6242904569215388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34862015642977023"/>
                      <c:h val="0.26825967505289011"/>
                    </c:manualLayout>
                  </c15:layout>
                </c:ext>
                <c:ext xmlns:c16="http://schemas.microsoft.com/office/drawing/2014/chart" uri="{C3380CC4-5D6E-409C-BE32-E72D297353CC}">
                  <c16:uniqueId val="{00000003-C0D7-4B36-8F1F-71D770D5CC32}"/>
                </c:ext>
              </c:extLst>
            </c:dLbl>
            <c:dLbl>
              <c:idx val="2"/>
              <c:layout>
                <c:manualLayout>
                  <c:x val="0.21384791374196474"/>
                  <c:y val="0.1455049372123195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00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35227335099589391"/>
                      <c:h val="0.30137421691604949"/>
                    </c:manualLayout>
                  </c15:layout>
                </c:ext>
                <c:ext xmlns:c16="http://schemas.microsoft.com/office/drawing/2014/chart" uri="{C3380CC4-5D6E-409C-BE32-E72D297353CC}">
                  <c16:uniqueId val="{00000005-C0D7-4B36-8F1F-71D770D5CC3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'Work LaborArea Profile - 2021'!$H$8:$H$10</c:f>
              <c:strCache>
                <c:ptCount val="3"/>
                <c:pt idx="0">
                  <c:v>Workers in the "All Other Service" Industry Class</c:v>
                </c:pt>
                <c:pt idx="1">
                  <c:v>Workers in the "Goods Producing" Industry Class</c:v>
                </c:pt>
                <c:pt idx="2">
                  <c:v>Workers in the "Trade, Transportation, and Utilities" Industry Class</c:v>
                </c:pt>
              </c:strCache>
            </c:strRef>
          </c:cat>
          <c:val>
            <c:numRef>
              <c:f>'Work LaborArea Profile - 2021'!$I$8:$I$10</c:f>
              <c:numCache>
                <c:formatCode>_(* #,##0_);_(* \(#,##0\);_(* "-"??_);_(@_)</c:formatCode>
                <c:ptCount val="3"/>
                <c:pt idx="0">
                  <c:v>16998</c:v>
                </c:pt>
                <c:pt idx="1">
                  <c:v>6403</c:v>
                </c:pt>
                <c:pt idx="2">
                  <c:v>4621</c:v>
                </c:pt>
              </c:numCache>
            </c:numRef>
          </c:val>
          <c:extLst>
            <c:ext xmlns:c16="http://schemas.microsoft.com/office/drawing/2014/chart" uri="{C3380CC4-5D6E-409C-BE32-E72D297353CC}">
              <c16:uniqueId val="{00000006-C0D7-4B36-8F1F-71D770D5CC32}"/>
            </c:ext>
          </c:extLst>
        </c:ser>
        <c:ser>
          <c:idx val="1"/>
          <c:order val="1"/>
          <c:tx>
            <c:strRef>
              <c:f>'Work LaborArea Profile - 2021'!$J$7</c:f>
              <c:strCache>
                <c:ptCount val="1"/>
                <c:pt idx="0">
                  <c:v>Share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C0D7-4B36-8F1F-71D770D5CC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C0D7-4B36-8F1F-71D770D5CC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C0D7-4B36-8F1F-71D770D5CC3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'Work LaborArea Profile - 2021'!$H$8:$H$10</c:f>
              <c:strCache>
                <c:ptCount val="3"/>
                <c:pt idx="0">
                  <c:v>Workers in the "All Other Service" Industry Class</c:v>
                </c:pt>
                <c:pt idx="1">
                  <c:v>Workers in the "Goods Producing" Industry Class</c:v>
                </c:pt>
                <c:pt idx="2">
                  <c:v>Workers in the "Trade, Transportation, and Utilities" Industry Class</c:v>
                </c:pt>
              </c:strCache>
            </c:strRef>
          </c:cat>
          <c:val>
            <c:numRef>
              <c:f>'Work LaborArea Profile - 2021'!$J$8:$J$10</c:f>
              <c:numCache>
                <c:formatCode>0%</c:formatCode>
                <c:ptCount val="3"/>
                <c:pt idx="0">
                  <c:v>0.60659481835700524</c:v>
                </c:pt>
                <c:pt idx="1">
                  <c:v>0.22849903647134395</c:v>
                </c:pt>
                <c:pt idx="2">
                  <c:v>0.16490614517165084</c:v>
                </c:pt>
              </c:numCache>
            </c:numRef>
          </c:val>
          <c:extLst>
            <c:ext xmlns:c16="http://schemas.microsoft.com/office/drawing/2014/chart" uri="{C3380CC4-5D6E-409C-BE32-E72D297353CC}">
              <c16:uniqueId val="{0000000D-C0D7-4B36-8F1F-71D770D5CC3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r>
              <a:rPr lang="en-US" sz="1400" b="1" i="0" u="none" strike="noStrike" baseline="0" dirty="0">
                <a:solidFill>
                  <a:srgbClr val="000000"/>
                </a:solidFill>
                <a:effectLst/>
              </a:rPr>
              <a:t>Earnings, 2021</a:t>
            </a:r>
            <a:r>
              <a:rPr lang="en-US" sz="1400" b="1" i="0" u="none" strike="noStrike" baseline="0" dirty="0">
                <a:solidFill>
                  <a:srgbClr val="000000"/>
                </a:solidFill>
              </a:rPr>
              <a:t> </a:t>
            </a:r>
            <a:endParaRPr lang="en-US" b="1" dirty="0">
              <a:solidFill>
                <a:srgbClr val="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
          <c:y val="0.11529408254087098"/>
          <c:w val="0.95332814435075219"/>
          <c:h val="0.83862577465992272"/>
        </c:manualLayout>
      </c:layout>
      <c:pieChart>
        <c:varyColors val="1"/>
        <c:ser>
          <c:idx val="0"/>
          <c:order val="0"/>
          <c:tx>
            <c:strRef>
              <c:f>'Work LaborArea Profile - 2021'!$I$18</c:f>
              <c:strCache>
                <c:ptCount val="1"/>
                <c:pt idx="0">
                  <c:v>Count</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B254-4C4E-B89E-C1DE5EF295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254-4C4E-B89E-C1DE5EF295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254-4C4E-B89E-C1DE5EF2957D}"/>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'Work LaborArea Profile - 2021'!$H$19:$H$21</c:f>
              <c:strCache>
                <c:ptCount val="3"/>
                <c:pt idx="0">
                  <c:v>$1,250 per month or less</c:v>
                </c:pt>
                <c:pt idx="1">
                  <c:v>$1,251 to $3,333 per month</c:v>
                </c:pt>
                <c:pt idx="2">
                  <c:v>More than $3,333 per month</c:v>
                </c:pt>
              </c:strCache>
            </c:strRef>
          </c:cat>
          <c:val>
            <c:numRef>
              <c:f>'Work LaborArea Profile - 2021'!$I$19:$I$21</c:f>
              <c:numCache>
                <c:formatCode>#,##0</c:formatCode>
                <c:ptCount val="3"/>
                <c:pt idx="0">
                  <c:v>6130</c:v>
                </c:pt>
                <c:pt idx="1">
                  <c:v>10002</c:v>
                </c:pt>
                <c:pt idx="2">
                  <c:v>11890</c:v>
                </c:pt>
              </c:numCache>
            </c:numRef>
          </c:val>
          <c:extLst>
            <c:ext xmlns:c16="http://schemas.microsoft.com/office/drawing/2014/chart" uri="{C3380CC4-5D6E-409C-BE32-E72D297353CC}">
              <c16:uniqueId val="{00000006-B254-4C4E-B89E-C1DE5EF2957D}"/>
            </c:ext>
          </c:extLst>
        </c:ser>
        <c:ser>
          <c:idx val="1"/>
          <c:order val="1"/>
          <c:tx>
            <c:strRef>
              <c:f>'Work LaborArea Profile - 2021'!$J$18</c:f>
              <c:strCache>
                <c:ptCount val="1"/>
                <c:pt idx="0">
                  <c:v>Share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B254-4C4E-B89E-C1DE5EF295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B254-4C4E-B89E-C1DE5EF295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B254-4C4E-B89E-C1DE5EF2957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'Work LaborArea Profile - 2021'!$H$19:$H$21</c:f>
              <c:strCache>
                <c:ptCount val="3"/>
                <c:pt idx="0">
                  <c:v>$1,250 per month or less</c:v>
                </c:pt>
                <c:pt idx="1">
                  <c:v>$1,251 to $3,333 per month</c:v>
                </c:pt>
                <c:pt idx="2">
                  <c:v>More than $3,333 per month</c:v>
                </c:pt>
              </c:strCache>
            </c:strRef>
          </c:cat>
          <c:val>
            <c:numRef>
              <c:f>'Work LaborArea Profile - 2021'!$J$19:$J$21</c:f>
              <c:numCache>
                <c:formatCode>0.0%</c:formatCode>
                <c:ptCount val="3"/>
                <c:pt idx="0">
                  <c:v>0.21875669117122259</c:v>
                </c:pt>
                <c:pt idx="1">
                  <c:v>0.35693383769895076</c:v>
                </c:pt>
                <c:pt idx="2">
                  <c:v>0.42430947112982659</c:v>
                </c:pt>
              </c:numCache>
            </c:numRef>
          </c:val>
          <c:extLst>
            <c:ext xmlns:c16="http://schemas.microsoft.com/office/drawing/2014/chart" uri="{C3380CC4-5D6E-409C-BE32-E72D297353CC}">
              <c16:uniqueId val="{0000000D-B254-4C4E-B89E-C1DE5EF2957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r>
              <a:rPr lang="en-US" sz="1400" b="1" i="0" u="none" strike="noStrike" baseline="0" dirty="0">
                <a:solidFill>
                  <a:srgbClr val="000000"/>
                </a:solidFill>
                <a:effectLst/>
              </a:rPr>
              <a:t>Age-Group, 2021</a:t>
            </a:r>
            <a:r>
              <a:rPr lang="en-US" sz="1400" b="1" i="0" u="none" strike="noStrike" baseline="0" dirty="0">
                <a:solidFill>
                  <a:srgbClr val="000000"/>
                </a:solidFill>
              </a:rPr>
              <a:t> </a:t>
            </a:r>
            <a:endParaRPr lang="en-US" b="1" dirty="0">
              <a:solidFill>
                <a:srgbClr val="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4728892161645216"/>
          <c:y val="0.12716670367545546"/>
          <c:w val="0.77632078092455659"/>
          <c:h val="0.80553614701270115"/>
        </c:manualLayout>
      </c:layout>
      <c:pieChart>
        <c:varyColors val="1"/>
        <c:ser>
          <c:idx val="0"/>
          <c:order val="0"/>
          <c:tx>
            <c:strRef>
              <c:f>'Work LaborArea Profile - 2021'!$I$24</c:f>
              <c:strCache>
                <c:ptCount val="1"/>
                <c:pt idx="0">
                  <c:v>Count</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BD93-41F8-8F10-4847396861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D93-41F8-8F10-4847396861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D93-41F8-8F10-4847396861D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'Work LaborArea Profile - 2021'!$H$25:$H$27</c:f>
              <c:strCache>
                <c:ptCount val="3"/>
                <c:pt idx="0">
                  <c:v>Age 29 or younger</c:v>
                </c:pt>
                <c:pt idx="1">
                  <c:v>Age 30 to 54</c:v>
                </c:pt>
                <c:pt idx="2">
                  <c:v>Age 55 or older</c:v>
                </c:pt>
              </c:strCache>
            </c:strRef>
          </c:cat>
          <c:val>
            <c:numRef>
              <c:f>'Work LaborArea Profile - 2021'!$I$25:$I$27</c:f>
              <c:numCache>
                <c:formatCode>#,##0</c:formatCode>
                <c:ptCount val="3"/>
                <c:pt idx="0">
                  <c:v>6932</c:v>
                </c:pt>
                <c:pt idx="1">
                  <c:v>13933</c:v>
                </c:pt>
                <c:pt idx="2">
                  <c:v>7157</c:v>
                </c:pt>
              </c:numCache>
            </c:numRef>
          </c:val>
          <c:extLst>
            <c:ext xmlns:c16="http://schemas.microsoft.com/office/drawing/2014/chart" uri="{C3380CC4-5D6E-409C-BE32-E72D297353CC}">
              <c16:uniqueId val="{00000006-BD93-41F8-8F10-4847396861DA}"/>
            </c:ext>
          </c:extLst>
        </c:ser>
        <c:ser>
          <c:idx val="1"/>
          <c:order val="1"/>
          <c:tx>
            <c:strRef>
              <c:f>'Work LaborArea Profile - 2021'!$J$24</c:f>
              <c:strCache>
                <c:ptCount val="1"/>
                <c:pt idx="0">
                  <c:v>Share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BD93-41F8-8F10-4847396861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BD93-41F8-8F10-4847396861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BD93-41F8-8F10-4847396861D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'Work LaborArea Profile - 2021'!$H$25:$H$27</c:f>
              <c:strCache>
                <c:ptCount val="3"/>
                <c:pt idx="0">
                  <c:v>Age 29 or younger</c:v>
                </c:pt>
                <c:pt idx="1">
                  <c:v>Age 30 to 54</c:v>
                </c:pt>
                <c:pt idx="2">
                  <c:v>Age 55 or older</c:v>
                </c:pt>
              </c:strCache>
            </c:strRef>
          </c:cat>
          <c:val>
            <c:numRef>
              <c:f>'Work LaborArea Profile - 2021'!$J$25:$J$27</c:f>
              <c:numCache>
                <c:formatCode>0.0%</c:formatCode>
                <c:ptCount val="3"/>
                <c:pt idx="0">
                  <c:v>0.24737706088073658</c:v>
                </c:pt>
                <c:pt idx="1">
                  <c:v>0.49721647277139391</c:v>
                </c:pt>
                <c:pt idx="2">
                  <c:v>0.25540646634786951</c:v>
                </c:pt>
              </c:numCache>
            </c:numRef>
          </c:val>
          <c:extLst>
            <c:ext xmlns:c16="http://schemas.microsoft.com/office/drawing/2014/chart" uri="{C3380CC4-5D6E-409C-BE32-E72D297353CC}">
              <c16:uniqueId val="{0000000D-BD93-41F8-8F10-4847396861D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r>
              <a:rPr lang="en-US" sz="1400" b="1" dirty="0">
                <a:solidFill>
                  <a:srgbClr val="000000"/>
                </a:solidFill>
              </a:rPr>
              <a:t>Industries, 2021</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3273588480916285"/>
          <c:y val="0.10724123428886236"/>
          <c:w val="0.75008688833888237"/>
          <c:h val="0.86628406265307523"/>
        </c:manualLayout>
      </c:layout>
      <c:pieChart>
        <c:varyColors val="1"/>
        <c:ser>
          <c:idx val="0"/>
          <c:order val="0"/>
          <c:tx>
            <c:strRef>
              <c:f>'Home CommuteArea Profile - 2021'!$L$15</c:f>
              <c:strCache>
                <c:ptCount val="1"/>
                <c:pt idx="0">
                  <c:v>Count</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C642-424D-B512-D74EB94762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42-424D-B512-D74EB94762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42-424D-B512-D74EB94762F3}"/>
              </c:ext>
            </c:extLst>
          </c:dPt>
          <c:dLbls>
            <c:dLbl>
              <c:idx val="0"/>
              <c:layout>
                <c:manualLayout>
                  <c:x val="-0.1844701034846549"/>
                  <c:y val="-9.7710025983863691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9467036387494433"/>
                      <c:h val="0.31193763626771864"/>
                    </c:manualLayout>
                  </c15:layout>
                </c:ext>
                <c:ext xmlns:c16="http://schemas.microsoft.com/office/drawing/2014/chart" uri="{C3380CC4-5D6E-409C-BE32-E72D297353CC}">
                  <c16:uniqueId val="{00000001-C642-424D-B512-D74EB94762F3}"/>
                </c:ext>
              </c:extLst>
            </c:dLbl>
            <c:dLbl>
              <c:idx val="1"/>
              <c:layout>
                <c:manualLayout>
                  <c:x val="0.16046379168532462"/>
                  <c:y val="-0.11413881233532795"/>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8383025238966131"/>
                      <c:h val="0.26904827489525907"/>
                    </c:manualLayout>
                  </c15:layout>
                </c:ext>
                <c:ext xmlns:c16="http://schemas.microsoft.com/office/drawing/2014/chart" uri="{C3380CC4-5D6E-409C-BE32-E72D297353CC}">
                  <c16:uniqueId val="{00000003-C642-424D-B512-D74EB94762F3}"/>
                </c:ext>
              </c:extLst>
            </c:dLbl>
            <c:dLbl>
              <c:idx val="2"/>
              <c:layout>
                <c:manualLayout>
                  <c:x val="0.20045526210769093"/>
                  <c:y val="0.17693902904449166"/>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000000"/>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2060345005255453"/>
                      <c:h val="0.29235721524937919"/>
                    </c:manualLayout>
                  </c15:layout>
                </c:ext>
                <c:ext xmlns:c16="http://schemas.microsoft.com/office/drawing/2014/chart" uri="{C3380CC4-5D6E-409C-BE32-E72D297353CC}">
                  <c16:uniqueId val="{00000005-C642-424D-B512-D74EB94762F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en-US"/>
              </a:p>
            </c:txPr>
            <c:dLblPos val="ct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'Home CommuteArea Profile - 2021'!$K$16:$K$18</c:f>
              <c:strCache>
                <c:ptCount val="3"/>
                <c:pt idx="0">
                  <c:v>Workers in the "All Other Service" Industry Class</c:v>
                </c:pt>
                <c:pt idx="1">
                  <c:v>Workers in the "Goods Producing" Industry Class</c:v>
                </c:pt>
                <c:pt idx="2">
                  <c:v>Workers in the "Trade, Transportation, and Utilities" Industry Class</c:v>
                </c:pt>
              </c:strCache>
            </c:strRef>
          </c:cat>
          <c:val>
            <c:numRef>
              <c:f>'Home CommuteArea Profile - 2021'!$L$16:$L$18</c:f>
              <c:numCache>
                <c:formatCode>_(* #,##0_);_(* \(#,##0\);_(* "-"??_);_(@_)</c:formatCode>
                <c:ptCount val="3"/>
                <c:pt idx="0">
                  <c:v>16220</c:v>
                </c:pt>
                <c:pt idx="1">
                  <c:v>6768</c:v>
                </c:pt>
                <c:pt idx="2">
                  <c:v>5251</c:v>
                </c:pt>
              </c:numCache>
            </c:numRef>
          </c:val>
          <c:extLst>
            <c:ext xmlns:c16="http://schemas.microsoft.com/office/drawing/2014/chart" uri="{C3380CC4-5D6E-409C-BE32-E72D297353CC}">
              <c16:uniqueId val="{00000006-C642-424D-B512-D74EB94762F3}"/>
            </c:ext>
          </c:extLst>
        </c:ser>
        <c:ser>
          <c:idx val="1"/>
          <c:order val="1"/>
          <c:tx>
            <c:strRef>
              <c:f>'Home CommuteArea Profile - 2021'!$M$15</c:f>
              <c:strCache>
                <c:ptCount val="1"/>
                <c:pt idx="0">
                  <c:v>Share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C642-424D-B512-D74EB94762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C642-424D-B512-D74EB94762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C642-424D-B512-D74EB94762F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'Home CommuteArea Profile - 2021'!$K$16:$K$18</c:f>
              <c:strCache>
                <c:ptCount val="3"/>
                <c:pt idx="0">
                  <c:v>Workers in the "All Other Service" Industry Class</c:v>
                </c:pt>
                <c:pt idx="1">
                  <c:v>Workers in the "Goods Producing" Industry Class</c:v>
                </c:pt>
                <c:pt idx="2">
                  <c:v>Workers in the "Trade, Transportation, and Utilities" Industry Class</c:v>
                </c:pt>
              </c:strCache>
            </c:strRef>
          </c:cat>
          <c:val>
            <c:numRef>
              <c:f>'Home CommuteArea Profile - 2021'!$M$16:$M$18</c:f>
              <c:numCache>
                <c:formatCode>0%</c:formatCode>
                <c:ptCount val="3"/>
                <c:pt idx="0">
                  <c:v>0.23966854350366515</c:v>
                </c:pt>
                <c:pt idx="1">
                  <c:v>0.18594851092460782</c:v>
                </c:pt>
                <c:pt idx="2">
                  <c:v>0.57438294557172709</c:v>
                </c:pt>
              </c:numCache>
            </c:numRef>
          </c:val>
          <c:extLst>
            <c:ext xmlns:c16="http://schemas.microsoft.com/office/drawing/2014/chart" uri="{C3380CC4-5D6E-409C-BE32-E72D297353CC}">
              <c16:uniqueId val="{0000000D-C642-424D-B512-D74EB94762F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r>
              <a:rPr lang="en-US" sz="1400" b="1" baseline="0" dirty="0">
                <a:solidFill>
                  <a:srgbClr val="000000"/>
                </a:solidFill>
              </a:rPr>
              <a:t>Earnings, 2021</a:t>
            </a:r>
            <a:endParaRPr lang="en-US" sz="1400" b="1" dirty="0">
              <a:solidFill>
                <a:srgbClr val="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7090139830918005"/>
          <c:y val="0.10940350613355637"/>
          <c:w val="0.7324235454355833"/>
          <c:h val="0.84244632512703799"/>
        </c:manualLayout>
      </c:layout>
      <c:pieChart>
        <c:varyColors val="1"/>
        <c:ser>
          <c:idx val="0"/>
          <c:order val="0"/>
          <c:tx>
            <c:strRef>
              <c:f>'Home CommuteArea Profile - 2021'!$L$26</c:f>
              <c:strCache>
                <c:ptCount val="1"/>
                <c:pt idx="0">
                  <c:v>Count</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8142-4CE8-9E91-2D859F2BDEE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142-4CE8-9E91-2D859F2BDEE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142-4CE8-9E91-2D859F2BDEE8}"/>
              </c:ext>
            </c:extLst>
          </c:dPt>
          <c:dLbls>
            <c:dLbl>
              <c:idx val="0"/>
              <c:layout>
                <c:manualLayout>
                  <c:x val="-0.20675330917652304"/>
                  <c:y val="0.19239538008087917"/>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142-4CE8-9E91-2D859F2BDEE8}"/>
                </c:ext>
              </c:extLst>
            </c:dLbl>
            <c:dLbl>
              <c:idx val="1"/>
              <c:layout>
                <c:manualLayout>
                  <c:x val="-0.18165720672556074"/>
                  <c:y val="-0.23373105721992871"/>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142-4CE8-9E91-2D859F2BDEE8}"/>
                </c:ext>
              </c:extLst>
            </c:dLbl>
            <c:dLbl>
              <c:idx val="2"/>
              <c:layout>
                <c:manualLayout>
                  <c:x val="0.27539445685154568"/>
                  <c:y val="5.958609415272045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142-4CE8-9E91-2D859F2BDEE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'Home CommuteArea Profile - 2021'!$K$27:$K$29</c:f>
              <c:strCache>
                <c:ptCount val="3"/>
                <c:pt idx="0">
                  <c:v>$1,250 per month or less</c:v>
                </c:pt>
                <c:pt idx="1">
                  <c:v>$1,251 to $3,333 per month</c:v>
                </c:pt>
                <c:pt idx="2">
                  <c:v>More than $3,333 per month</c:v>
                </c:pt>
              </c:strCache>
            </c:strRef>
          </c:cat>
          <c:val>
            <c:numRef>
              <c:f>'Home CommuteArea Profile - 2021'!$L$27:$L$29</c:f>
              <c:numCache>
                <c:formatCode>#,##0</c:formatCode>
                <c:ptCount val="3"/>
                <c:pt idx="0">
                  <c:v>6131</c:v>
                </c:pt>
                <c:pt idx="1">
                  <c:v>10096</c:v>
                </c:pt>
                <c:pt idx="2">
                  <c:v>12012</c:v>
                </c:pt>
              </c:numCache>
            </c:numRef>
          </c:val>
          <c:extLst>
            <c:ext xmlns:c16="http://schemas.microsoft.com/office/drawing/2014/chart" uri="{C3380CC4-5D6E-409C-BE32-E72D297353CC}">
              <c16:uniqueId val="{00000006-8142-4CE8-9E91-2D859F2BDEE8}"/>
            </c:ext>
          </c:extLst>
        </c:ser>
        <c:ser>
          <c:idx val="1"/>
          <c:order val="1"/>
          <c:tx>
            <c:strRef>
              <c:f>'Home CommuteArea Profile - 2021'!$M$26</c:f>
              <c:strCache>
                <c:ptCount val="1"/>
                <c:pt idx="0">
                  <c:v>Share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8142-4CE8-9E91-2D859F2BDEE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8142-4CE8-9E91-2D859F2BDEE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8142-4CE8-9E91-2D859F2BDEE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'Home CommuteArea Profile - 2021'!$K$27:$K$29</c:f>
              <c:strCache>
                <c:ptCount val="3"/>
                <c:pt idx="0">
                  <c:v>$1,250 per month or less</c:v>
                </c:pt>
                <c:pt idx="1">
                  <c:v>$1,251 to $3,333 per month</c:v>
                </c:pt>
                <c:pt idx="2">
                  <c:v>More than $3,333 per month</c:v>
                </c:pt>
              </c:strCache>
            </c:strRef>
          </c:cat>
          <c:val>
            <c:numRef>
              <c:f>'Home CommuteArea Profile - 2021'!$M$27:$M$29</c:f>
              <c:numCache>
                <c:formatCode>0.0%</c:formatCode>
                <c:ptCount val="3"/>
                <c:pt idx="0">
                  <c:v>0.21711108750309854</c:v>
                </c:pt>
                <c:pt idx="1">
                  <c:v>0.35751974220050287</c:v>
                </c:pt>
                <c:pt idx="2">
                  <c:v>0.42536917029639859</c:v>
                </c:pt>
              </c:numCache>
            </c:numRef>
          </c:val>
          <c:extLst>
            <c:ext xmlns:c16="http://schemas.microsoft.com/office/drawing/2014/chart" uri="{C3380CC4-5D6E-409C-BE32-E72D297353CC}">
              <c16:uniqueId val="{0000000D-8142-4CE8-9E91-2D859F2BDEE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r>
              <a:rPr lang="en-US" sz="1400" b="1" dirty="0">
                <a:solidFill>
                  <a:srgbClr val="000000"/>
                </a:solidFill>
              </a:rPr>
              <a:t>Age-Group, 2021</a:t>
            </a:r>
          </a:p>
        </c:rich>
      </c:tx>
      <c:layout>
        <c:manualLayout>
          <c:xMode val="edge"/>
          <c:yMode val="edge"/>
          <c:x val="0.38689446402380911"/>
          <c:y val="1.378077446324832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7957090111612176"/>
          <c:y val="0.10281949762566479"/>
          <c:w val="0.73494559544248528"/>
          <c:h val="0.8478298671158983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7D-4EEF-BF3D-FE58D7F272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47D-4EEF-BF3D-FE58D7F272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47D-4EEF-BF3D-FE58D7F2728B}"/>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A47D-4EEF-BF3D-FE58D7F2728B}"/>
              </c:ext>
            </c:extLst>
          </c:dPt>
          <c:dLbls>
            <c:dLbl>
              <c:idx val="2"/>
              <c:layout>
                <c:manualLayout>
                  <c:x val="-2.7274824438276505E-2"/>
                  <c:y val="-0.209638132596550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47D-4EEF-BF3D-FE58D7F2728B}"/>
                </c:ext>
              </c:extLst>
            </c:dLbl>
            <c:dLbl>
              <c:idx val="3"/>
              <c:layout>
                <c:manualLayout>
                  <c:x val="0.2302816253900947"/>
                  <c:y val="0.2092149434594898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47D-4EEF-BF3D-FE58D7F2728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'Home CommuteArea Profile - 2021'!$K$32:$K$35</c:f>
              <c:strCache>
                <c:ptCount val="4"/>
                <c:pt idx="0">
                  <c:v>Inflow Laborers Age-Group, 2021</c:v>
                </c:pt>
                <c:pt idx="1">
                  <c:v>Age 29 or younger</c:v>
                </c:pt>
                <c:pt idx="2">
                  <c:v>Age 30 to 54</c:v>
                </c:pt>
                <c:pt idx="3">
                  <c:v>Age 55 or older</c:v>
                </c:pt>
              </c:strCache>
            </c:strRef>
          </c:cat>
          <c:val>
            <c:numRef>
              <c:f>'Home CommuteArea Profile - 2021'!$L$32:$L$35</c:f>
              <c:numCache>
                <c:formatCode>#,##0</c:formatCode>
                <c:ptCount val="4"/>
                <c:pt idx="1">
                  <c:v>6950</c:v>
                </c:pt>
                <c:pt idx="2">
                  <c:v>14006</c:v>
                </c:pt>
                <c:pt idx="3">
                  <c:v>7283</c:v>
                </c:pt>
              </c:numCache>
            </c:numRef>
          </c:val>
          <c:extLst>
            <c:ext xmlns:c16="http://schemas.microsoft.com/office/drawing/2014/chart" uri="{C3380CC4-5D6E-409C-BE32-E72D297353CC}">
              <c16:uniqueId val="{00000008-A47D-4EEF-BF3D-FE58D7F2728B}"/>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A-A47D-4EEF-BF3D-FE58D7F272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A47D-4EEF-BF3D-FE58D7F272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A47D-4EEF-BF3D-FE58D7F2728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A47D-4EEF-BF3D-FE58D7F2728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'Home CommuteArea Profile - 2021'!$K$32:$K$35</c:f>
              <c:strCache>
                <c:ptCount val="4"/>
                <c:pt idx="0">
                  <c:v>Inflow Laborers Age-Group, 2021</c:v>
                </c:pt>
                <c:pt idx="1">
                  <c:v>Age 29 or younger</c:v>
                </c:pt>
                <c:pt idx="2">
                  <c:v>Age 30 to 54</c:v>
                </c:pt>
                <c:pt idx="3">
                  <c:v>Age 55 or older</c:v>
                </c:pt>
              </c:strCache>
            </c:strRef>
          </c:cat>
          <c:val>
            <c:numRef>
              <c:f>'Home CommuteArea Profile - 2021'!$M$32:$M$35</c:f>
              <c:numCache>
                <c:formatCode>0.0%</c:formatCode>
                <c:ptCount val="4"/>
                <c:pt idx="1">
                  <c:v>0.24611353093239846</c:v>
                </c:pt>
                <c:pt idx="2">
                  <c:v>0.49598073586175145</c:v>
                </c:pt>
                <c:pt idx="3">
                  <c:v>0.25790573320585009</c:v>
                </c:pt>
              </c:numCache>
            </c:numRef>
          </c:val>
          <c:extLst>
            <c:ext xmlns:c16="http://schemas.microsoft.com/office/drawing/2014/chart" uri="{C3380CC4-5D6E-409C-BE32-E72D297353CC}">
              <c16:uniqueId val="{00000011-A47D-4EEF-BF3D-FE58D7F2728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4C89EDB-3FDD-4915-A3CE-62FA29C01A32}" type="datetimeFigureOut">
              <a:rPr lang="en-US" smtClean="0"/>
              <a:t>5/20/2024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5042649-1860-4D03-9360-22C2D8836B44}" type="slidenum">
              <a:rPr lang="en-US" smtClean="0"/>
              <a:t>‹#›</a:t>
            </a:fld>
            <a:endParaRPr lang="en-US" dirty="0"/>
          </a:p>
        </p:txBody>
      </p:sp>
    </p:spTree>
    <p:extLst>
      <p:ext uri="{BB962C8B-B14F-4D97-AF65-F5344CB8AC3E}">
        <p14:creationId xmlns:p14="http://schemas.microsoft.com/office/powerpoint/2010/main" val="633661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54499FB-0CC7-453D-9493-CBDCD6D233E2}" type="datetimeFigureOut">
              <a:rPr lang="en-US" smtClean="0"/>
              <a:t>5/20/2024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476A24B-926E-40EB-9E1B-5321DC3775E5}" type="slidenum">
              <a:rPr lang="en-US" smtClean="0"/>
              <a:t>‹#›</a:t>
            </a:fld>
            <a:endParaRPr lang="en-US" dirty="0"/>
          </a:p>
        </p:txBody>
      </p:sp>
    </p:spTree>
    <p:extLst>
      <p:ext uri="{BB962C8B-B14F-4D97-AF65-F5344CB8AC3E}">
        <p14:creationId xmlns:p14="http://schemas.microsoft.com/office/powerpoint/2010/main" val="2167594663"/>
      </p:ext>
    </p:extLst>
  </p:cSld>
  <p:clrMap bg1="lt1" tx1="dk1" bg2="lt2" tx2="dk2" accent1="accent1" accent2="accent2" accent3="accent3" accent4="accent4" accent5="accent5" accent6="accent6" hlink="hlink" folHlink="folHlink"/>
  <p:notesStyle>
    <a:lvl1pPr marL="117475" indent="-117475" algn="l" defTabSz="914400" rtl="0" eaLnBrk="1" latinLnBrk="0" hangingPunct="1">
      <a:lnSpc>
        <a:spcPct val="110000"/>
      </a:lnSpc>
      <a:buFont typeface="Arial" panose="020B0604020202020204" pitchFamily="34" charset="0"/>
      <a:buChar char="•"/>
      <a:defRPr sz="1400" kern="1200">
        <a:solidFill>
          <a:schemeClr val="tx1"/>
        </a:solidFill>
        <a:latin typeface="+mn-lt"/>
        <a:ea typeface="+mn-ea"/>
        <a:cs typeface="+mn-cs"/>
      </a:defRPr>
    </a:lvl1pPr>
    <a:lvl2pPr marL="2286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4572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457200" indent="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a:t>
            </a:fld>
            <a:endParaRPr lang="en-US" dirty="0"/>
          </a:p>
        </p:txBody>
      </p:sp>
    </p:spTree>
    <p:extLst>
      <p:ext uri="{BB962C8B-B14F-4D97-AF65-F5344CB8AC3E}">
        <p14:creationId xmlns:p14="http://schemas.microsoft.com/office/powerpoint/2010/main" val="2837805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6A24B-926E-40EB-9E1B-5321DC3775E5}" type="slidenum">
              <a:rPr kumimoji="0" lang="en-US" sz="12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3031719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6A24B-926E-40EB-9E1B-5321DC3775E5}" type="slidenum">
              <a:rPr kumimoji="0" lang="en-US" sz="12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3129294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690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2</a:t>
            </a:fld>
            <a:endParaRPr lang="en-US" dirty="0"/>
          </a:p>
        </p:txBody>
      </p:sp>
    </p:spTree>
    <p:extLst>
      <p:ext uri="{BB962C8B-B14F-4D97-AF65-F5344CB8AC3E}">
        <p14:creationId xmlns:p14="http://schemas.microsoft.com/office/powerpoint/2010/main" val="381002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3</a:t>
            </a:fld>
            <a:endParaRPr lang="en-US" dirty="0"/>
          </a:p>
        </p:txBody>
      </p:sp>
    </p:spTree>
    <p:extLst>
      <p:ext uri="{BB962C8B-B14F-4D97-AF65-F5344CB8AC3E}">
        <p14:creationId xmlns:p14="http://schemas.microsoft.com/office/powerpoint/2010/main" val="215508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172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418944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6A24B-926E-40EB-9E1B-5321DC3775E5}" type="slidenum">
              <a:rPr kumimoji="0" lang="en-US" sz="12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067175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dirty="0"/>
              <a:t>Excel File: OTM_Fulton.xlsx</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6A24B-926E-40EB-9E1B-5321DC3775E5}" type="slidenum">
              <a:rPr kumimoji="0" lang="en-US" sz="12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427962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6A24B-926E-40EB-9E1B-5321DC3775E5}" type="slidenum">
              <a:rPr kumimoji="0" lang="en-US" sz="12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22751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6A24B-926E-40EB-9E1B-5321DC3775E5}" type="slidenum">
              <a:rPr kumimoji="0" lang="en-US" sz="12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3637022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27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914400" y="2971800"/>
            <a:ext cx="6705600" cy="274320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8229600" y="2971800"/>
            <a:ext cx="3048000" cy="274320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TextBox 36"/>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323232">
                    <a:lumMod val="60000"/>
                    <a:lumOff val="40000"/>
                  </a:srgbClr>
                </a:solidFill>
                <a:latin typeface="Calibri" panose="020F0502020204030204" pitchFamily="34" charset="0"/>
              </a:rPr>
              <a:pPr algn="r"/>
              <a:t>‹#›</a:t>
            </a:fld>
            <a:endParaRPr lang="en-US" sz="800" dirty="0">
              <a:solidFill>
                <a:srgbClr val="323232">
                  <a:lumMod val="60000"/>
                  <a:lumOff val="40000"/>
                </a:srgbClr>
              </a:solidFill>
              <a:latin typeface="Calibri" panose="020F0502020204030204" pitchFamily="34" charset="0"/>
            </a:endParaRPr>
          </a:p>
        </p:txBody>
      </p:sp>
      <p:sp>
        <p:nvSpPr>
          <p:cNvPr id="41" name="Text Placeholder 10"/>
          <p:cNvSpPr>
            <a:spLocks noGrp="1"/>
          </p:cNvSpPr>
          <p:nvPr>
            <p:ph type="body" sz="quarter" idx="14" hasCustomPrompt="1"/>
          </p:nvPr>
        </p:nvSpPr>
        <p:spPr>
          <a:xfrm>
            <a:off x="914400" y="6509166"/>
            <a:ext cx="6705600" cy="203133"/>
          </a:xfrm>
          <a:prstGeom prst="rect">
            <a:avLst/>
          </a:prstGeom>
        </p:spPr>
        <p:txBody>
          <a:bodyPr wrap="square" anchor="b">
            <a:spAutoFit/>
          </a:bodyPr>
          <a:lstStyle>
            <a:lvl1pPr>
              <a:defRPr sz="800" baseline="0">
                <a:solidFill>
                  <a:schemeClr val="tx2">
                    <a:lumMod val="60000"/>
                    <a:lumOff val="40000"/>
                  </a:schemeClr>
                </a:solidFill>
                <a:latin typeface="Calibri" panose="020F0502020204030204" pitchFamily="34" charset="0"/>
              </a:defRPr>
            </a:lvl1pPr>
          </a:lstStyle>
          <a:p>
            <a:pPr lvl="0"/>
            <a:r>
              <a:rPr lang="en-US" dirty="0"/>
              <a:t>click to insert source</a:t>
            </a:r>
          </a:p>
        </p:txBody>
      </p:sp>
    </p:spTree>
    <p:extLst>
      <p:ext uri="{BB962C8B-B14F-4D97-AF65-F5344CB8AC3E}">
        <p14:creationId xmlns:p14="http://schemas.microsoft.com/office/powerpoint/2010/main" val="161087885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914400" y="2971800"/>
            <a:ext cx="3048000" cy="274320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4572000" y="2971800"/>
            <a:ext cx="6705600" cy="274320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Box 40"/>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323232">
                    <a:lumMod val="60000"/>
                    <a:lumOff val="40000"/>
                  </a:srgbClr>
                </a:solidFill>
                <a:latin typeface="Calibri" panose="020F0502020204030204" pitchFamily="34" charset="0"/>
              </a:rPr>
              <a:pPr algn="r"/>
              <a:t>‹#›</a:t>
            </a:fld>
            <a:endParaRPr lang="en-US" sz="800" dirty="0">
              <a:solidFill>
                <a:srgbClr val="323232">
                  <a:lumMod val="60000"/>
                  <a:lumOff val="40000"/>
                </a:srgbClr>
              </a:solidFill>
              <a:latin typeface="Calibri" panose="020F0502020204030204" pitchFamily="34" charset="0"/>
            </a:endParaRPr>
          </a:p>
        </p:txBody>
      </p:sp>
      <p:sp>
        <p:nvSpPr>
          <p:cNvPr id="42" name="Text Placeholder 10"/>
          <p:cNvSpPr>
            <a:spLocks noGrp="1"/>
          </p:cNvSpPr>
          <p:nvPr>
            <p:ph type="body" sz="quarter" idx="14" hasCustomPrompt="1"/>
          </p:nvPr>
        </p:nvSpPr>
        <p:spPr>
          <a:xfrm>
            <a:off x="914400" y="6509166"/>
            <a:ext cx="6705600" cy="203133"/>
          </a:xfrm>
          <a:prstGeom prst="rect">
            <a:avLst/>
          </a:prstGeom>
        </p:spPr>
        <p:txBody>
          <a:bodyPr wrap="square" anchor="b">
            <a:spAutoFit/>
          </a:bodyPr>
          <a:lstStyle>
            <a:lvl1pPr>
              <a:defRPr sz="800" baseline="0">
                <a:solidFill>
                  <a:schemeClr val="tx2">
                    <a:lumMod val="60000"/>
                    <a:lumOff val="40000"/>
                  </a:schemeClr>
                </a:solidFill>
                <a:latin typeface="Calibri" panose="020F0502020204030204" pitchFamily="34" charset="0"/>
              </a:defRPr>
            </a:lvl1pPr>
          </a:lstStyle>
          <a:p>
            <a:pPr lvl="0"/>
            <a:r>
              <a:rPr lang="en-US" dirty="0"/>
              <a:t>click to insert source</a:t>
            </a:r>
          </a:p>
        </p:txBody>
      </p:sp>
    </p:spTree>
    <p:extLst>
      <p:ext uri="{BB962C8B-B14F-4D97-AF65-F5344CB8AC3E}">
        <p14:creationId xmlns:p14="http://schemas.microsoft.com/office/powerpoint/2010/main" val="29699061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atin typeface="+mj-lt"/>
              </a:defRPr>
            </a:lvl1pPr>
          </a:lstStyle>
          <a:p>
            <a:r>
              <a:rPr lang="en-US" dirty="0"/>
              <a:t>click to edit master title style</a:t>
            </a:r>
          </a:p>
        </p:txBody>
      </p:sp>
      <p:sp>
        <p:nvSpPr>
          <p:cNvPr id="8" name="TextBox 7"/>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323232">
                    <a:lumMod val="60000"/>
                    <a:lumOff val="40000"/>
                  </a:srgbClr>
                </a:solidFill>
                <a:latin typeface="Calibri" panose="020F0502020204030204" pitchFamily="34" charset="0"/>
              </a:rPr>
              <a:pPr algn="r"/>
              <a:t>‹#›</a:t>
            </a:fld>
            <a:endParaRPr lang="en-US" sz="800" dirty="0">
              <a:solidFill>
                <a:srgbClr val="323232">
                  <a:lumMod val="60000"/>
                  <a:lumOff val="40000"/>
                </a:srgbClr>
              </a:solidFill>
              <a:latin typeface="Calibri" panose="020F0502020204030204" pitchFamily="34" charset="0"/>
            </a:endParaRPr>
          </a:p>
        </p:txBody>
      </p:sp>
      <p:sp>
        <p:nvSpPr>
          <p:cNvPr id="12" name="Text Placeholder 10"/>
          <p:cNvSpPr>
            <a:spLocks noGrp="1"/>
          </p:cNvSpPr>
          <p:nvPr>
            <p:ph type="body" sz="quarter" idx="14" hasCustomPrompt="1"/>
          </p:nvPr>
        </p:nvSpPr>
        <p:spPr>
          <a:xfrm>
            <a:off x="914400" y="6509166"/>
            <a:ext cx="6705600" cy="203133"/>
          </a:xfrm>
          <a:prstGeom prst="rect">
            <a:avLst/>
          </a:prstGeom>
        </p:spPr>
        <p:txBody>
          <a:bodyPr wrap="square" anchor="b">
            <a:spAutoFit/>
          </a:bodyPr>
          <a:lstStyle>
            <a:lvl1pPr>
              <a:defRPr sz="800" baseline="0">
                <a:solidFill>
                  <a:schemeClr val="tx2">
                    <a:lumMod val="60000"/>
                    <a:lumOff val="40000"/>
                  </a:schemeClr>
                </a:solidFill>
                <a:latin typeface="Calibri" panose="020F0502020204030204" pitchFamily="34" charset="0"/>
              </a:defRPr>
            </a:lvl1pPr>
          </a:lstStyle>
          <a:p>
            <a:pPr lvl="0"/>
            <a:r>
              <a:rPr lang="en-US" dirty="0"/>
              <a:t>click to insert source</a:t>
            </a:r>
          </a:p>
        </p:txBody>
      </p:sp>
      <p:sp>
        <p:nvSpPr>
          <p:cNvPr id="19"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01675211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atin typeface="+mj-lt"/>
              </a:defRPr>
            </a:lvl1pPr>
          </a:lstStyle>
          <a:p>
            <a:r>
              <a:rPr lang="en-US" dirty="0"/>
              <a:t>click to edit master title style</a:t>
            </a:r>
          </a:p>
        </p:txBody>
      </p:sp>
      <p:sp>
        <p:nvSpPr>
          <p:cNvPr id="8" name="TextBox 7"/>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323232">
                    <a:lumMod val="60000"/>
                    <a:lumOff val="40000"/>
                  </a:srgbClr>
                </a:solidFill>
                <a:latin typeface="Calibri" panose="020F0502020204030204" pitchFamily="34" charset="0"/>
              </a:rPr>
              <a:pPr algn="r"/>
              <a:t>‹#›</a:t>
            </a:fld>
            <a:endParaRPr lang="en-US" sz="800" dirty="0">
              <a:solidFill>
                <a:srgbClr val="323232">
                  <a:lumMod val="60000"/>
                  <a:lumOff val="40000"/>
                </a:srgbClr>
              </a:solidFill>
              <a:latin typeface="Calibri" panose="020F0502020204030204" pitchFamily="34" charset="0"/>
            </a:endParaRPr>
          </a:p>
        </p:txBody>
      </p:sp>
      <p:sp>
        <p:nvSpPr>
          <p:cNvPr id="12" name="Text Placeholder 10"/>
          <p:cNvSpPr>
            <a:spLocks noGrp="1"/>
          </p:cNvSpPr>
          <p:nvPr>
            <p:ph type="body" sz="quarter" idx="14" hasCustomPrompt="1"/>
          </p:nvPr>
        </p:nvSpPr>
        <p:spPr>
          <a:xfrm>
            <a:off x="914400" y="6509166"/>
            <a:ext cx="6705600" cy="203133"/>
          </a:xfrm>
          <a:prstGeom prst="rect">
            <a:avLst/>
          </a:prstGeom>
        </p:spPr>
        <p:txBody>
          <a:bodyPr wrap="square" anchor="b">
            <a:spAutoFit/>
          </a:bodyPr>
          <a:lstStyle>
            <a:lvl1pPr>
              <a:defRPr sz="800" baseline="0">
                <a:solidFill>
                  <a:schemeClr val="tx2">
                    <a:lumMod val="60000"/>
                    <a:lumOff val="40000"/>
                  </a:schemeClr>
                </a:solidFill>
                <a:latin typeface="Calibri" panose="020F0502020204030204" pitchFamily="34" charset="0"/>
              </a:defRPr>
            </a:lvl1pPr>
          </a:lstStyle>
          <a:p>
            <a:pPr lvl="0"/>
            <a:r>
              <a:rPr lang="en-US" dirty="0"/>
              <a:t>click to insert source</a:t>
            </a:r>
          </a:p>
        </p:txBody>
      </p:sp>
      <p:sp>
        <p:nvSpPr>
          <p:cNvPr id="19"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hart Placeholder 3"/>
          <p:cNvSpPr>
            <a:spLocks noGrp="1"/>
          </p:cNvSpPr>
          <p:nvPr userDrawn="1">
            <p:ph type="chart" sz="quarter" idx="29" hasCustomPrompt="1"/>
          </p:nvPr>
        </p:nvSpPr>
        <p:spPr>
          <a:xfrm>
            <a:off x="914400" y="2057400"/>
            <a:ext cx="10363200" cy="4000500"/>
          </a:xfrm>
          <a:prstGeom prst="rect">
            <a:avLst/>
          </a:prstGeom>
        </p:spPr>
        <p:txBody>
          <a:bodyPr/>
          <a:lstStyle>
            <a:lvl1pPr algn="ctr">
              <a:defRPr>
                <a:solidFill>
                  <a:schemeClr val="tx2"/>
                </a:solidFill>
                <a:latin typeface="Calibri" panose="020F0502020204030204" pitchFamily="34" charset="0"/>
              </a:defRPr>
            </a:lvl1pPr>
          </a:lstStyle>
          <a:p>
            <a:r>
              <a:rPr lang="en-US" dirty="0"/>
              <a:t>Click to insert chart from template</a:t>
            </a:r>
          </a:p>
        </p:txBody>
      </p:sp>
    </p:spTree>
    <p:extLst>
      <p:ext uri="{BB962C8B-B14F-4D97-AF65-F5344CB8AC3E}">
        <p14:creationId xmlns:p14="http://schemas.microsoft.com/office/powerpoint/2010/main" val="277642866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8467" y="12700"/>
            <a:ext cx="7992533"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panose="020F0502020204030204" pitchFamily="34" charset="0"/>
            </a:endParaRPr>
          </a:p>
        </p:txBody>
      </p:sp>
      <p:sp>
        <p:nvSpPr>
          <p:cNvPr id="2" name="Title 1"/>
          <p:cNvSpPr>
            <a:spLocks noGrp="1"/>
          </p:cNvSpPr>
          <p:nvPr>
            <p:ph type="title"/>
          </p:nvPr>
        </p:nvSpPr>
        <p:spPr>
          <a:xfrm>
            <a:off x="913759" y="1905001"/>
            <a:ext cx="10364549" cy="2225262"/>
          </a:xfrm>
          <a:prstGeom prst="rect">
            <a:avLst/>
          </a:prstGeom>
        </p:spPr>
        <p:txBody>
          <a:bodyPr anchor="ctr"/>
          <a:lstStyle>
            <a:lvl1pPr>
              <a:lnSpc>
                <a:spcPct val="95000"/>
              </a:lnSpc>
              <a:defRPr sz="4200">
                <a:solidFill>
                  <a:schemeClr val="bg1"/>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913692" y="4620890"/>
            <a:ext cx="10366800" cy="1415772"/>
          </a:xfrm>
          <a:prstGeom prst="rect">
            <a:avLst/>
          </a:prstGeo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latin typeface="Calibri" panose="020F0502020204030204" pitchFamily="34" charset="0"/>
              </a:defRPr>
            </a:lvl2pPr>
            <a:lvl3pPr marL="0" indent="0">
              <a:lnSpc>
                <a:spcPct val="95000"/>
              </a:lnSpc>
              <a:spcBef>
                <a:spcPts val="0"/>
              </a:spcBef>
              <a:spcAft>
                <a:spcPts val="200"/>
              </a:spcAft>
              <a:buFont typeface="Arial" panose="020B0604020202020204" pitchFamily="34" charset="0"/>
              <a:buChar char="​"/>
              <a:defRPr sz="1500">
                <a:solidFill>
                  <a:schemeClr val="bg1"/>
                </a:solidFill>
                <a:latin typeface="Calibri" panose="020F0502020204030204" pitchFamily="34" charset="0"/>
              </a:defRPr>
            </a:lvl3pPr>
            <a:lvl4pPr marL="0" indent="0">
              <a:lnSpc>
                <a:spcPct val="95000"/>
              </a:lnSpc>
              <a:spcBef>
                <a:spcPts val="0"/>
              </a:spcBef>
              <a:spcAft>
                <a:spcPts val="200"/>
              </a:spcAft>
              <a:buFont typeface="Arial" panose="020B0604020202020204" pitchFamily="34" charset="0"/>
              <a:buChar char="​"/>
              <a:defRPr sz="1500">
                <a:solidFill>
                  <a:schemeClr val="bg1"/>
                </a:solidFill>
                <a:latin typeface="Calibri" panose="020F0502020204030204" pitchFamily="34" charset="0"/>
              </a:defRPr>
            </a:lvl4pPr>
            <a:lvl5pPr marL="0" indent="0">
              <a:lnSpc>
                <a:spcPct val="95000"/>
              </a:lnSpc>
              <a:spcBef>
                <a:spcPts val="0"/>
              </a:spcBef>
              <a:spcAft>
                <a:spcPts val="200"/>
              </a:spcAft>
              <a:buFont typeface="Arial" panose="020B0604020202020204" pitchFamily="34" charset="0"/>
              <a:buChar char="​"/>
              <a:defRPr sz="1500">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911442" y="1732950"/>
            <a:ext cx="10369117"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a:solidFill>
                  <a:srgbClr val="323232">
                    <a:lumMod val="20000"/>
                    <a:lumOff val="80000"/>
                  </a:srgbClr>
                </a:solidFill>
                <a:latin typeface="Calibri" panose="020F0502020204030204" pitchFamily="34" charset="0"/>
              </a:endParaRPr>
            </a:p>
          </p:txBody>
        </p:sp>
      </p:grpSp>
    </p:spTree>
    <p:extLst>
      <p:ext uri="{BB962C8B-B14F-4D97-AF65-F5344CB8AC3E}">
        <p14:creationId xmlns:p14="http://schemas.microsoft.com/office/powerpoint/2010/main" val="405366291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1508" y="1905001"/>
            <a:ext cx="10366800" cy="2225262"/>
          </a:xfrm>
          <a:prstGeom prst="rect">
            <a:avLst/>
          </a:prstGeom>
        </p:spPr>
        <p:txBody>
          <a:bodyPr anchor="ctr"/>
          <a:lstStyle>
            <a:lvl1pPr>
              <a:lnSpc>
                <a:spcPct val="95000"/>
              </a:lnSpc>
              <a:defRPr sz="4200">
                <a:solidFill>
                  <a:schemeClr val="tx2"/>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911441" y="4620890"/>
            <a:ext cx="10369051" cy="1415772"/>
          </a:xfrm>
          <a:prstGeom prst="rect">
            <a:avLst/>
          </a:prstGeo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latin typeface="Calibri" panose="020F0502020204030204" pitchFamily="34" charset="0"/>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latin typeface="Calibri" panose="020F0502020204030204" pitchFamily="34" charset="0"/>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latin typeface="Calibri" panose="020F0502020204030204" pitchFamily="34" charset="0"/>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911508" y="1732950"/>
            <a:ext cx="10369051"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Calibri" panose="020F0502020204030204" pitchFamily="34" charset="0"/>
              </a:endParaRPr>
            </a:p>
          </p:txBody>
        </p:sp>
      </p:grpSp>
    </p:spTree>
    <p:extLst>
      <p:ext uri="{BB962C8B-B14F-4D97-AF65-F5344CB8AC3E}">
        <p14:creationId xmlns:p14="http://schemas.microsoft.com/office/powerpoint/2010/main" val="27239418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TextBox 26"/>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323232">
                    <a:lumMod val="60000"/>
                    <a:lumOff val="40000"/>
                  </a:srgbClr>
                </a:solidFill>
                <a:latin typeface="Calibri" panose="020F0502020204030204" pitchFamily="34" charset="0"/>
              </a:rPr>
              <a:pPr algn="r"/>
              <a:t>‹#›</a:t>
            </a:fld>
            <a:endParaRPr lang="en-US" sz="800" dirty="0">
              <a:solidFill>
                <a:srgbClr val="323232">
                  <a:lumMod val="60000"/>
                  <a:lumOff val="40000"/>
                </a:srgbClr>
              </a:solidFill>
              <a:latin typeface="Calibri" panose="020F0502020204030204" pitchFamily="34" charset="0"/>
            </a:endParaRPr>
          </a:p>
        </p:txBody>
      </p:sp>
      <p:sp>
        <p:nvSpPr>
          <p:cNvPr id="28" name="Text Placeholder 10"/>
          <p:cNvSpPr>
            <a:spLocks noGrp="1"/>
          </p:cNvSpPr>
          <p:nvPr>
            <p:ph type="body" sz="quarter" idx="14" hasCustomPrompt="1"/>
          </p:nvPr>
        </p:nvSpPr>
        <p:spPr>
          <a:xfrm>
            <a:off x="914400" y="6509166"/>
            <a:ext cx="6705600" cy="203133"/>
          </a:xfrm>
          <a:prstGeom prst="rect">
            <a:avLst/>
          </a:prstGeom>
        </p:spPr>
        <p:txBody>
          <a:bodyPr wrap="square" anchor="b">
            <a:spAutoFit/>
          </a:bodyPr>
          <a:lstStyle>
            <a:lvl1pPr>
              <a:defRPr sz="800" baseline="0">
                <a:solidFill>
                  <a:schemeClr val="tx2">
                    <a:lumMod val="60000"/>
                    <a:lumOff val="40000"/>
                  </a:schemeClr>
                </a:solidFill>
                <a:latin typeface="Calibri" panose="020F0502020204030204" pitchFamily="34" charset="0"/>
              </a:defRPr>
            </a:lvl1pPr>
          </a:lstStyle>
          <a:p>
            <a:pPr lvl="0"/>
            <a:r>
              <a:rPr lang="en-US" dirty="0"/>
              <a:t>click to insert source</a:t>
            </a:r>
          </a:p>
        </p:txBody>
      </p:sp>
      <p:grpSp>
        <p:nvGrpSpPr>
          <p:cNvPr id="2" name="Group 1"/>
          <p:cNvGrpSpPr/>
          <p:nvPr userDrawn="1"/>
        </p:nvGrpSpPr>
        <p:grpSpPr>
          <a:xfrm>
            <a:off x="0" y="1"/>
            <a:ext cx="12192000" cy="6908105"/>
            <a:chOff x="0" y="0"/>
            <a:chExt cx="9144000" cy="6908105"/>
          </a:xfrm>
        </p:grpSpPr>
        <p:grpSp>
          <p:nvGrpSpPr>
            <p:cNvPr id="30" name="Group 29"/>
            <p:cNvGrpSpPr/>
            <p:nvPr userDrawn="1"/>
          </p:nvGrpSpPr>
          <p:grpSpPr>
            <a:xfrm>
              <a:off x="0" y="0"/>
              <a:ext cx="9144000" cy="6858000"/>
              <a:chOff x="0" y="0"/>
              <a:chExt cx="9144000" cy="6858000"/>
            </a:xfrm>
            <a:solidFill>
              <a:schemeClr val="bg1">
                <a:lumMod val="95000"/>
              </a:schemeClr>
            </a:solidFill>
          </p:grpSpPr>
          <p:sp>
            <p:nvSpPr>
              <p:cNvPr id="46" name="Rectangle 45"/>
              <p:cNvSpPr>
                <a:spLocks noChangeAspect="1"/>
              </p:cNvSpPr>
              <p:nvPr/>
            </p:nvSpPr>
            <p:spPr>
              <a:xfrm>
                <a:off x="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26531"/>
                  </a:solidFill>
                  <a:latin typeface="Calibri" panose="020F0502020204030204" pitchFamily="34" charset="0"/>
                </a:endParaRPr>
              </a:p>
            </p:txBody>
          </p:sp>
          <p:sp>
            <p:nvSpPr>
              <p:cNvPr id="47" name="Rectangle 46"/>
              <p:cNvSpPr>
                <a:spLocks noChangeAspect="1"/>
              </p:cNvSpPr>
              <p:nvPr/>
            </p:nvSpPr>
            <p:spPr>
              <a:xfrm>
                <a:off x="845820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26531"/>
                  </a:solidFill>
                  <a:latin typeface="Calibri" panose="020F0502020204030204" pitchFamily="34" charset="0"/>
                </a:endParaRPr>
              </a:p>
            </p:txBody>
          </p:sp>
          <p:sp>
            <p:nvSpPr>
              <p:cNvPr id="48" name="Rectangle 47"/>
              <p:cNvSpPr>
                <a:spLocks noChangeAspect="1"/>
              </p:cNvSpPr>
              <p:nvPr/>
            </p:nvSpPr>
            <p:spPr>
              <a:xfrm>
                <a:off x="0" y="0"/>
                <a:ext cx="84582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26531"/>
                  </a:solidFill>
                  <a:latin typeface="Calibri" panose="020F0502020204030204" pitchFamily="34" charset="0"/>
                </a:endParaRPr>
              </a:p>
            </p:txBody>
          </p:sp>
          <p:sp>
            <p:nvSpPr>
              <p:cNvPr id="49" name="Rectangle 48"/>
              <p:cNvSpPr>
                <a:spLocks noChangeAspect="1"/>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26531"/>
                  </a:solidFill>
                  <a:latin typeface="Calibri" panose="020F0502020204030204" pitchFamily="34" charset="0"/>
                </a:endParaRPr>
              </a:p>
            </p:txBody>
          </p:sp>
        </p:grpSp>
        <p:cxnSp>
          <p:nvCxnSpPr>
            <p:cNvPr id="31" name="Straight Connector 30"/>
            <p:cNvCxnSpPr/>
            <p:nvPr userDrawn="1"/>
          </p:nvCxnSpPr>
          <p:spPr>
            <a:xfrm flipV="1">
              <a:off x="6858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84582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0"/>
              <a:ext cx="457200" cy="6908105"/>
              <a:chOff x="2956470" y="50104"/>
              <a:chExt cx="457200" cy="6858001"/>
            </a:xfrm>
          </p:grpSpPr>
          <p:cxnSp>
            <p:nvCxnSpPr>
              <p:cNvPr id="44" name="Straight Connector 43"/>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userDrawn="1"/>
          </p:nvCxnSpPr>
          <p:spPr>
            <a:xfrm rot="5400000" flipV="1">
              <a:off x="4572000" y="-38862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p:cNvGrpSpPr/>
            <p:nvPr userDrawn="1"/>
          </p:nvGrpSpPr>
          <p:grpSpPr>
            <a:xfrm>
              <a:off x="0" y="1143000"/>
              <a:ext cx="9144000" cy="914400"/>
              <a:chOff x="0" y="1143000"/>
              <a:chExt cx="9144000" cy="914400"/>
            </a:xfrm>
          </p:grpSpPr>
          <p:cxnSp>
            <p:nvCxnSpPr>
              <p:cNvPr id="42" name="Straight Connector 41"/>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userDrawn="1"/>
          </p:nvGrpSpPr>
          <p:grpSpPr>
            <a:xfrm>
              <a:off x="0" y="2971800"/>
              <a:ext cx="9144000" cy="914400"/>
              <a:chOff x="0" y="1143000"/>
              <a:chExt cx="9144000" cy="914400"/>
            </a:xfrm>
          </p:grpSpPr>
          <p:cxnSp>
            <p:nvCxnSpPr>
              <p:cNvPr id="40" name="Straight Connector 39"/>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userDrawn="1"/>
          </p:nvGrpSpPr>
          <p:grpSpPr>
            <a:xfrm>
              <a:off x="0" y="4800602"/>
              <a:ext cx="9144000" cy="914400"/>
              <a:chOff x="0" y="1143000"/>
              <a:chExt cx="9144000" cy="914400"/>
            </a:xfrm>
          </p:grpSpPr>
          <p:cxnSp>
            <p:nvCxnSpPr>
              <p:cNvPr id="38" name="Straight Connector 37"/>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a:off x="2971800" y="0"/>
              <a:ext cx="457200" cy="6908105"/>
              <a:chOff x="2956470" y="50104"/>
              <a:chExt cx="457200" cy="6858001"/>
            </a:xfrm>
          </p:grpSpPr>
          <p:cxnSp>
            <p:nvCxnSpPr>
              <p:cNvPr id="51" name="Straight Connector 50"/>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6904409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8467" y="12700"/>
            <a:ext cx="7992533"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2" name="Title 1"/>
          <p:cNvSpPr>
            <a:spLocks noGrp="1"/>
          </p:cNvSpPr>
          <p:nvPr>
            <p:ph type="title"/>
          </p:nvPr>
        </p:nvSpPr>
        <p:spPr>
          <a:xfrm>
            <a:off x="899673" y="1905001"/>
            <a:ext cx="10375675" cy="2225262"/>
          </a:xfrm>
          <a:prstGeom prst="rect">
            <a:avLst/>
          </a:prstGeom>
        </p:spPr>
        <p:txBody>
          <a:bodyPr anchor="ctr"/>
          <a:lstStyle>
            <a:lvl1pPr>
              <a:defRPr sz="5500">
                <a:solidFill>
                  <a:schemeClr val="bg1"/>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899605" y="4620890"/>
            <a:ext cx="10377927" cy="1415772"/>
          </a:xfrm>
          <a:prstGeom prst="rect">
            <a:avLst/>
          </a:prstGeom>
        </p:spPr>
        <p:txBody>
          <a:bodyPr>
            <a:noAutofit/>
          </a:bodyPr>
          <a:lstStyle>
            <a:lvl1pPr marL="0" indent="0">
              <a:lnSpc>
                <a:spcPct val="95000"/>
              </a:lnSpc>
              <a:spcAft>
                <a:spcPts val="0"/>
              </a:spcAft>
              <a:buFont typeface="Arial" panose="020B0604020202020204" pitchFamily="34" charset="0"/>
              <a:buChar char="​"/>
              <a:defRPr sz="2100" b="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latin typeface="Calibri" panose="020F0502020204030204" pitchFamily="34" charset="0"/>
              </a:defRPr>
            </a:lvl2pPr>
            <a:lvl3pPr marL="0" indent="0">
              <a:lnSpc>
                <a:spcPct val="95000"/>
              </a:lnSpc>
              <a:spcBef>
                <a:spcPts val="0"/>
              </a:spcBef>
              <a:spcAft>
                <a:spcPts val="200"/>
              </a:spcAft>
              <a:buFont typeface="Arial" panose="020B0604020202020204" pitchFamily="34" charset="0"/>
              <a:buChar char="​"/>
              <a:defRPr sz="1500">
                <a:solidFill>
                  <a:schemeClr val="bg1"/>
                </a:solidFill>
                <a:latin typeface="Calibri" panose="020F0502020204030204" pitchFamily="34" charset="0"/>
              </a:defRPr>
            </a:lvl3pPr>
            <a:lvl4pPr marL="0" indent="0">
              <a:lnSpc>
                <a:spcPct val="95000"/>
              </a:lnSpc>
              <a:spcBef>
                <a:spcPts val="0"/>
              </a:spcBef>
              <a:spcAft>
                <a:spcPts val="200"/>
              </a:spcAft>
              <a:buFont typeface="Arial" panose="020B0604020202020204" pitchFamily="34" charset="0"/>
              <a:buChar char="​"/>
              <a:defRPr sz="1500">
                <a:solidFill>
                  <a:schemeClr val="bg1"/>
                </a:solidFill>
                <a:latin typeface="Calibri" panose="020F0502020204030204" pitchFamily="34" charset="0"/>
              </a:defRPr>
            </a:lvl4pPr>
            <a:lvl5pPr marL="0" indent="0">
              <a:lnSpc>
                <a:spcPct val="95000"/>
              </a:lnSpc>
              <a:spcBef>
                <a:spcPts val="0"/>
              </a:spcBef>
              <a:spcAft>
                <a:spcPts val="200"/>
              </a:spcAft>
              <a:buFont typeface="Arial" panose="020B0604020202020204" pitchFamily="34" charset="0"/>
              <a:buChar char="​"/>
              <a:defRPr sz="1500">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904048" y="1732950"/>
            <a:ext cx="10373553"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a:latin typeface="Calibri" panose="020F0502020204030204" pitchFamily="34" charset="0"/>
              </a:endParaRPr>
            </a:p>
          </p:txBody>
        </p:sp>
      </p:grpSp>
    </p:spTree>
    <p:extLst>
      <p:ext uri="{BB962C8B-B14F-4D97-AF65-F5344CB8AC3E}">
        <p14:creationId xmlns:p14="http://schemas.microsoft.com/office/powerpoint/2010/main" val="314891086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of Content">
    <p:spTree>
      <p:nvGrpSpPr>
        <p:cNvPr id="1" name=""/>
        <p:cNvGrpSpPr/>
        <p:nvPr/>
      </p:nvGrpSpPr>
      <p:grpSpPr>
        <a:xfrm>
          <a:off x="0" y="0"/>
          <a:ext cx="0" cy="0"/>
          <a:chOff x="0" y="0"/>
          <a:chExt cx="0" cy="0"/>
        </a:xfrm>
      </p:grpSpPr>
      <p:sp>
        <p:nvSpPr>
          <p:cNvPr id="25" name="Text Placeholder 3"/>
          <p:cNvSpPr>
            <a:spLocks noGrp="1"/>
          </p:cNvSpPr>
          <p:nvPr>
            <p:ph type="body" sz="half" idx="2" hasCustomPrompt="1"/>
          </p:nvPr>
        </p:nvSpPr>
        <p:spPr>
          <a:xfrm>
            <a:off x="2157507" y="2971801"/>
            <a:ext cx="3633693" cy="914399"/>
          </a:xfrm>
          <a:prstGeom prst="rect">
            <a:avLst/>
          </a:prstGeom>
        </p:spPr>
        <p:txBody>
          <a:bodyPr anchor="t" anchorCtr="0">
            <a:noAutofit/>
          </a:bodyPr>
          <a:lstStyle>
            <a:lvl1pPr marL="0" indent="0">
              <a:lnSpc>
                <a:spcPts val="1700"/>
              </a:lnSpc>
              <a:buNone/>
              <a:defRPr sz="1500">
                <a:solidFill>
                  <a:schemeClr val="tx2"/>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30" name="Text Placeholder 29"/>
          <p:cNvSpPr>
            <a:spLocks noGrp="1"/>
          </p:cNvSpPr>
          <p:nvPr>
            <p:ph type="body" sz="quarter" idx="11" hasCustomPrompt="1"/>
          </p:nvPr>
        </p:nvSpPr>
        <p:spPr>
          <a:xfrm>
            <a:off x="914400" y="2948354"/>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22"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4" name="Text Placeholder 3"/>
          <p:cNvSpPr>
            <a:spLocks noGrp="1"/>
          </p:cNvSpPr>
          <p:nvPr>
            <p:ph type="body" sz="half" idx="29" hasCustomPrompt="1"/>
          </p:nvPr>
        </p:nvSpPr>
        <p:spPr>
          <a:xfrm>
            <a:off x="2157507" y="3886206"/>
            <a:ext cx="3633693" cy="914399"/>
          </a:xfrm>
          <a:prstGeom prst="rect">
            <a:avLst/>
          </a:prstGeom>
        </p:spPr>
        <p:txBody>
          <a:bodyPr anchor="t" anchorCtr="0">
            <a:noAutofit/>
          </a:bodyPr>
          <a:lstStyle>
            <a:lvl1pPr marL="0" indent="0">
              <a:lnSpc>
                <a:spcPts val="1700"/>
              </a:lnSpc>
              <a:buNone/>
              <a:defRPr sz="1500">
                <a:solidFill>
                  <a:schemeClr val="tx2"/>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5" name="Text Placeholder 29"/>
          <p:cNvSpPr>
            <a:spLocks noGrp="1"/>
          </p:cNvSpPr>
          <p:nvPr>
            <p:ph type="body" sz="quarter" idx="30" hasCustomPrompt="1"/>
          </p:nvPr>
        </p:nvSpPr>
        <p:spPr>
          <a:xfrm>
            <a:off x="914400" y="3862759"/>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96" name="Text Placeholder 3"/>
          <p:cNvSpPr>
            <a:spLocks noGrp="1"/>
          </p:cNvSpPr>
          <p:nvPr>
            <p:ph type="body" sz="half" idx="31" hasCustomPrompt="1"/>
          </p:nvPr>
        </p:nvSpPr>
        <p:spPr>
          <a:xfrm>
            <a:off x="2157507" y="4800611"/>
            <a:ext cx="3633693" cy="914399"/>
          </a:xfrm>
          <a:prstGeom prst="rect">
            <a:avLst/>
          </a:prstGeom>
        </p:spPr>
        <p:txBody>
          <a:bodyPr anchor="t" anchorCtr="0">
            <a:noAutofit/>
          </a:bodyPr>
          <a:lstStyle>
            <a:lvl1pPr marL="0" indent="0">
              <a:lnSpc>
                <a:spcPts val="1700"/>
              </a:lnSpc>
              <a:buNone/>
              <a:defRPr sz="1500">
                <a:solidFill>
                  <a:schemeClr val="tx2"/>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7" name="Text Placeholder 29"/>
          <p:cNvSpPr>
            <a:spLocks noGrp="1"/>
          </p:cNvSpPr>
          <p:nvPr>
            <p:ph type="body" sz="quarter" idx="32" hasCustomPrompt="1"/>
          </p:nvPr>
        </p:nvSpPr>
        <p:spPr>
          <a:xfrm>
            <a:off x="914400" y="4777164"/>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98" name="Text Placeholder 3"/>
          <p:cNvSpPr>
            <a:spLocks noGrp="1"/>
          </p:cNvSpPr>
          <p:nvPr>
            <p:ph type="body" sz="half" idx="33" hasCustomPrompt="1"/>
          </p:nvPr>
        </p:nvSpPr>
        <p:spPr>
          <a:xfrm>
            <a:off x="7643907" y="2971801"/>
            <a:ext cx="3633693" cy="914399"/>
          </a:xfrm>
          <a:prstGeom prst="rect">
            <a:avLst/>
          </a:prstGeom>
        </p:spPr>
        <p:txBody>
          <a:bodyPr anchor="t" anchorCtr="0">
            <a:noAutofit/>
          </a:bodyPr>
          <a:lstStyle>
            <a:lvl1pPr marL="0" indent="0">
              <a:lnSpc>
                <a:spcPts val="1700"/>
              </a:lnSpc>
              <a:buNone/>
              <a:defRPr sz="1500">
                <a:solidFill>
                  <a:schemeClr val="tx2"/>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9" name="Text Placeholder 29"/>
          <p:cNvSpPr>
            <a:spLocks noGrp="1"/>
          </p:cNvSpPr>
          <p:nvPr>
            <p:ph type="body" sz="quarter" idx="34" hasCustomPrompt="1"/>
          </p:nvPr>
        </p:nvSpPr>
        <p:spPr>
          <a:xfrm>
            <a:off x="6400800" y="2948354"/>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100" name="Text Placeholder 3"/>
          <p:cNvSpPr>
            <a:spLocks noGrp="1"/>
          </p:cNvSpPr>
          <p:nvPr>
            <p:ph type="body" sz="half" idx="35" hasCustomPrompt="1"/>
          </p:nvPr>
        </p:nvSpPr>
        <p:spPr>
          <a:xfrm>
            <a:off x="7643907" y="3886206"/>
            <a:ext cx="3633693" cy="914399"/>
          </a:xfrm>
          <a:prstGeom prst="rect">
            <a:avLst/>
          </a:prstGeom>
        </p:spPr>
        <p:txBody>
          <a:bodyPr anchor="t" anchorCtr="0">
            <a:noAutofit/>
          </a:bodyPr>
          <a:lstStyle>
            <a:lvl1pPr marL="0" indent="0">
              <a:lnSpc>
                <a:spcPts val="1700"/>
              </a:lnSpc>
              <a:buNone/>
              <a:defRPr sz="1500">
                <a:solidFill>
                  <a:schemeClr val="tx2"/>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101" name="Text Placeholder 29"/>
          <p:cNvSpPr>
            <a:spLocks noGrp="1"/>
          </p:cNvSpPr>
          <p:nvPr>
            <p:ph type="body" sz="quarter" idx="36" hasCustomPrompt="1"/>
          </p:nvPr>
        </p:nvSpPr>
        <p:spPr>
          <a:xfrm>
            <a:off x="6400800" y="3862759"/>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102" name="Text Placeholder 3"/>
          <p:cNvSpPr>
            <a:spLocks noGrp="1"/>
          </p:cNvSpPr>
          <p:nvPr>
            <p:ph type="body" sz="half" idx="37" hasCustomPrompt="1"/>
          </p:nvPr>
        </p:nvSpPr>
        <p:spPr>
          <a:xfrm>
            <a:off x="7643907" y="4800611"/>
            <a:ext cx="3633693" cy="914399"/>
          </a:xfrm>
          <a:prstGeom prst="rect">
            <a:avLst/>
          </a:prstGeom>
        </p:spPr>
        <p:txBody>
          <a:bodyPr anchor="t" anchorCtr="0">
            <a:noAutofit/>
          </a:bodyPr>
          <a:lstStyle>
            <a:lvl1pPr marL="0" indent="0">
              <a:lnSpc>
                <a:spcPts val="1700"/>
              </a:lnSpc>
              <a:buNone/>
              <a:defRPr sz="1500">
                <a:solidFill>
                  <a:schemeClr val="tx2"/>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103" name="Text Placeholder 29"/>
          <p:cNvSpPr>
            <a:spLocks noGrp="1"/>
          </p:cNvSpPr>
          <p:nvPr>
            <p:ph type="body" sz="quarter" idx="38" hasCustomPrompt="1"/>
          </p:nvPr>
        </p:nvSpPr>
        <p:spPr>
          <a:xfrm>
            <a:off x="6400800" y="4777164"/>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Tree>
    <p:extLst>
      <p:ext uri="{BB962C8B-B14F-4D97-AF65-F5344CB8AC3E}">
        <p14:creationId xmlns:p14="http://schemas.microsoft.com/office/powerpoint/2010/main" val="38505154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vl1pPr>
          </a:lstStyle>
          <a:p>
            <a:r>
              <a:rPr lang="en-US" dirty="0"/>
              <a:t>click to edit master title style</a:t>
            </a:r>
          </a:p>
        </p:txBody>
      </p:sp>
      <p:sp>
        <p:nvSpPr>
          <p:cNvPr id="15" name="Content Placeholder 13"/>
          <p:cNvSpPr>
            <a:spLocks noGrp="1"/>
          </p:cNvSpPr>
          <p:nvPr>
            <p:ph sz="quarter" idx="15"/>
          </p:nvPr>
        </p:nvSpPr>
        <p:spPr>
          <a:xfrm>
            <a:off x="914400" y="2971800"/>
            <a:ext cx="4876800" cy="274320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13"/>
          <p:cNvSpPr>
            <a:spLocks noGrp="1"/>
          </p:cNvSpPr>
          <p:nvPr>
            <p:ph sz="quarter" idx="16"/>
          </p:nvPr>
        </p:nvSpPr>
        <p:spPr>
          <a:xfrm>
            <a:off x="6400800" y="2971800"/>
            <a:ext cx="4876800" cy="274320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TextBox 38"/>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Calibri" panose="020F0502020204030204" pitchFamily="34" charset="0"/>
              </a:rPr>
              <a:pPr algn="r"/>
              <a:t>‹#›</a:t>
            </a:fld>
            <a:endParaRPr lang="en-US" sz="800" dirty="0">
              <a:solidFill>
                <a:schemeClr val="tx2">
                  <a:lumMod val="60000"/>
                  <a:lumOff val="40000"/>
                </a:schemeClr>
              </a:solidFill>
              <a:latin typeface="Calibri" panose="020F0502020204030204" pitchFamily="34" charset="0"/>
            </a:endParaRPr>
          </a:p>
        </p:txBody>
      </p:sp>
      <p:sp>
        <p:nvSpPr>
          <p:cNvPr id="40" name="Text Placeholder 10"/>
          <p:cNvSpPr>
            <a:spLocks noGrp="1"/>
          </p:cNvSpPr>
          <p:nvPr>
            <p:ph type="body" sz="quarter" idx="14" hasCustomPrompt="1"/>
          </p:nvPr>
        </p:nvSpPr>
        <p:spPr>
          <a:xfrm>
            <a:off x="914400" y="6509166"/>
            <a:ext cx="6705600" cy="203133"/>
          </a:xfrm>
          <a:prstGeom prst="rect">
            <a:avLst/>
          </a:prstGeom>
        </p:spPr>
        <p:txBody>
          <a:bodyPr wrap="square" anchor="b">
            <a:spAutoFit/>
          </a:bodyPr>
          <a:lstStyle>
            <a:lvl1pPr>
              <a:defRPr sz="800" baseline="0">
                <a:solidFill>
                  <a:schemeClr val="tx2">
                    <a:lumMod val="60000"/>
                    <a:lumOff val="40000"/>
                  </a:schemeClr>
                </a:solidFill>
                <a:latin typeface="Calibri" panose="020F0502020204030204" pitchFamily="34" charset="0"/>
              </a:defRPr>
            </a:lvl1pPr>
          </a:lstStyle>
          <a:p>
            <a:pPr lvl="0"/>
            <a:r>
              <a:rPr lang="en-US" dirty="0"/>
              <a:t>click to insert source</a:t>
            </a:r>
          </a:p>
        </p:txBody>
      </p:sp>
    </p:spTree>
    <p:extLst>
      <p:ext uri="{BB962C8B-B14F-4D97-AF65-F5344CB8AC3E}">
        <p14:creationId xmlns:p14="http://schemas.microsoft.com/office/powerpoint/2010/main" val="13285337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DEFAULT SLIDE">
    <p:spTree>
      <p:nvGrpSpPr>
        <p:cNvPr id="1" name=""/>
        <p:cNvGrpSpPr/>
        <p:nvPr/>
      </p:nvGrpSpPr>
      <p:grpSpPr>
        <a:xfrm>
          <a:off x="0" y="0"/>
          <a:ext cx="0" cy="0"/>
          <a:chOff x="0" y="0"/>
          <a:chExt cx="0" cy="0"/>
        </a:xfrm>
      </p:grpSpPr>
      <p:cxnSp>
        <p:nvCxnSpPr>
          <p:cNvPr id="2" name="Straight Connector 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cxnSp>
        <p:nvCxnSpPr>
          <p:cNvPr id="5" name="Straight Connector 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Tree>
    <p:extLst>
      <p:ext uri="{BB962C8B-B14F-4D97-AF65-F5344CB8AC3E}">
        <p14:creationId xmlns:p14="http://schemas.microsoft.com/office/powerpoint/2010/main" val="300401114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2: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914400" y="2971800"/>
            <a:ext cx="6705600" cy="274320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8229600" y="2971800"/>
            <a:ext cx="3048000" cy="274320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TextBox 36"/>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Calibri" panose="020F0502020204030204" pitchFamily="34" charset="0"/>
              </a:rPr>
              <a:pPr algn="r"/>
              <a:t>‹#›</a:t>
            </a:fld>
            <a:endParaRPr lang="en-US" sz="800" dirty="0">
              <a:solidFill>
                <a:schemeClr val="tx2">
                  <a:lumMod val="60000"/>
                  <a:lumOff val="40000"/>
                </a:schemeClr>
              </a:solidFill>
              <a:latin typeface="Calibri" panose="020F0502020204030204" pitchFamily="34" charset="0"/>
            </a:endParaRPr>
          </a:p>
        </p:txBody>
      </p:sp>
      <p:sp>
        <p:nvSpPr>
          <p:cNvPr id="41" name="Text Placeholder 10"/>
          <p:cNvSpPr>
            <a:spLocks noGrp="1"/>
          </p:cNvSpPr>
          <p:nvPr>
            <p:ph type="body" sz="quarter" idx="14" hasCustomPrompt="1"/>
          </p:nvPr>
        </p:nvSpPr>
        <p:spPr>
          <a:xfrm>
            <a:off x="914400" y="6509166"/>
            <a:ext cx="6705600" cy="203133"/>
          </a:xfrm>
          <a:prstGeom prst="rect">
            <a:avLst/>
          </a:prstGeom>
        </p:spPr>
        <p:txBody>
          <a:bodyPr wrap="square" anchor="b">
            <a:spAutoFit/>
          </a:bodyPr>
          <a:lstStyle>
            <a:lvl1pPr>
              <a:defRPr sz="800" baseline="0">
                <a:solidFill>
                  <a:schemeClr val="tx2">
                    <a:lumMod val="60000"/>
                    <a:lumOff val="40000"/>
                  </a:schemeClr>
                </a:solidFill>
                <a:latin typeface="Calibri" panose="020F0502020204030204" pitchFamily="34" charset="0"/>
              </a:defRPr>
            </a:lvl1pPr>
          </a:lstStyle>
          <a:p>
            <a:pPr lvl="0"/>
            <a:r>
              <a:rPr lang="en-US" dirty="0"/>
              <a:t>click to insert source</a:t>
            </a:r>
          </a:p>
        </p:txBody>
      </p:sp>
    </p:spTree>
    <p:extLst>
      <p:ext uri="{BB962C8B-B14F-4D97-AF65-F5344CB8AC3E}">
        <p14:creationId xmlns:p14="http://schemas.microsoft.com/office/powerpoint/2010/main" val="325609632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914400" y="2971800"/>
            <a:ext cx="3048000" cy="274320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4572000" y="2971800"/>
            <a:ext cx="6705600" cy="274320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Box 40"/>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Calibri" panose="020F0502020204030204" pitchFamily="34" charset="0"/>
              </a:rPr>
              <a:pPr algn="r"/>
              <a:t>‹#›</a:t>
            </a:fld>
            <a:endParaRPr lang="en-US" sz="800" dirty="0">
              <a:solidFill>
                <a:schemeClr val="tx2">
                  <a:lumMod val="60000"/>
                  <a:lumOff val="40000"/>
                </a:schemeClr>
              </a:solidFill>
              <a:latin typeface="Calibri" panose="020F0502020204030204" pitchFamily="34" charset="0"/>
            </a:endParaRPr>
          </a:p>
        </p:txBody>
      </p:sp>
      <p:sp>
        <p:nvSpPr>
          <p:cNvPr id="42" name="Text Placeholder 10"/>
          <p:cNvSpPr>
            <a:spLocks noGrp="1"/>
          </p:cNvSpPr>
          <p:nvPr>
            <p:ph type="body" sz="quarter" idx="14" hasCustomPrompt="1"/>
          </p:nvPr>
        </p:nvSpPr>
        <p:spPr>
          <a:xfrm>
            <a:off x="914400" y="6509166"/>
            <a:ext cx="6705600" cy="203133"/>
          </a:xfrm>
          <a:prstGeom prst="rect">
            <a:avLst/>
          </a:prstGeom>
        </p:spPr>
        <p:txBody>
          <a:bodyPr wrap="square" anchor="b">
            <a:spAutoFit/>
          </a:bodyPr>
          <a:lstStyle>
            <a:lvl1pPr>
              <a:defRPr sz="800" baseline="0">
                <a:solidFill>
                  <a:schemeClr val="tx2">
                    <a:lumMod val="60000"/>
                    <a:lumOff val="40000"/>
                  </a:schemeClr>
                </a:solidFill>
                <a:latin typeface="Calibri" panose="020F0502020204030204" pitchFamily="34" charset="0"/>
              </a:defRPr>
            </a:lvl1pPr>
          </a:lstStyle>
          <a:p>
            <a:pPr lvl="0"/>
            <a:r>
              <a:rPr lang="en-US" dirty="0"/>
              <a:t>click to insert source</a:t>
            </a:r>
          </a:p>
        </p:txBody>
      </p:sp>
    </p:spTree>
    <p:extLst>
      <p:ext uri="{BB962C8B-B14F-4D97-AF65-F5344CB8AC3E}">
        <p14:creationId xmlns:p14="http://schemas.microsoft.com/office/powerpoint/2010/main" val="2751754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914400" y="2971800"/>
            <a:ext cx="3048000" cy="274320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37"/>
          <p:cNvSpPr>
            <a:spLocks noGrp="1"/>
          </p:cNvSpPr>
          <p:nvPr>
            <p:ph sz="quarter" idx="16"/>
          </p:nvPr>
        </p:nvSpPr>
        <p:spPr>
          <a:xfrm>
            <a:off x="4572000" y="2971800"/>
            <a:ext cx="3048000" cy="274320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8229600" y="2971800"/>
            <a:ext cx="3048000" cy="274320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TextBox 43"/>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Calibri" panose="020F0502020204030204" pitchFamily="34" charset="0"/>
              </a:rPr>
              <a:pPr algn="r"/>
              <a:t>‹#›</a:t>
            </a:fld>
            <a:endParaRPr lang="en-US" sz="800" dirty="0">
              <a:solidFill>
                <a:schemeClr val="tx2">
                  <a:lumMod val="60000"/>
                  <a:lumOff val="40000"/>
                </a:schemeClr>
              </a:solidFill>
              <a:latin typeface="Calibri" panose="020F0502020204030204" pitchFamily="34" charset="0"/>
            </a:endParaRPr>
          </a:p>
        </p:txBody>
      </p:sp>
      <p:sp>
        <p:nvSpPr>
          <p:cNvPr id="45" name="Text Placeholder 10"/>
          <p:cNvSpPr>
            <a:spLocks noGrp="1"/>
          </p:cNvSpPr>
          <p:nvPr>
            <p:ph type="body" sz="quarter" idx="14" hasCustomPrompt="1"/>
          </p:nvPr>
        </p:nvSpPr>
        <p:spPr>
          <a:xfrm>
            <a:off x="914400" y="6509166"/>
            <a:ext cx="6705600" cy="203133"/>
          </a:xfrm>
          <a:prstGeom prst="rect">
            <a:avLst/>
          </a:prstGeom>
        </p:spPr>
        <p:txBody>
          <a:bodyPr wrap="square" anchor="b">
            <a:spAutoFit/>
          </a:bodyPr>
          <a:lstStyle>
            <a:lvl1pPr>
              <a:defRPr sz="800" baseline="0">
                <a:solidFill>
                  <a:schemeClr val="tx2">
                    <a:lumMod val="60000"/>
                    <a:lumOff val="40000"/>
                  </a:schemeClr>
                </a:solidFill>
                <a:latin typeface="Calibri" panose="020F0502020204030204" pitchFamily="34" charset="0"/>
              </a:defRPr>
            </a:lvl1pPr>
          </a:lstStyle>
          <a:p>
            <a:pPr lvl="0"/>
            <a:r>
              <a:rPr lang="en-US" dirty="0"/>
              <a:t>click to insert source</a:t>
            </a:r>
          </a:p>
        </p:txBody>
      </p:sp>
    </p:spTree>
    <p:extLst>
      <p:ext uri="{BB962C8B-B14F-4D97-AF65-F5344CB8AC3E}">
        <p14:creationId xmlns:p14="http://schemas.microsoft.com/office/powerpoint/2010/main" val="15028760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atin typeface="+mj-lt"/>
              </a:defRPr>
            </a:lvl1pPr>
          </a:lstStyle>
          <a:p>
            <a:r>
              <a:rPr lang="en-US" dirty="0"/>
              <a:t>click to edit master title style</a:t>
            </a:r>
          </a:p>
        </p:txBody>
      </p:sp>
      <p:sp>
        <p:nvSpPr>
          <p:cNvPr id="8" name="TextBox 7"/>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Calibri" panose="020F0502020204030204" pitchFamily="34" charset="0"/>
              </a:rPr>
              <a:pPr algn="r"/>
              <a:t>‹#›</a:t>
            </a:fld>
            <a:endParaRPr lang="en-US" sz="800" dirty="0">
              <a:solidFill>
                <a:schemeClr val="tx2">
                  <a:lumMod val="60000"/>
                  <a:lumOff val="40000"/>
                </a:schemeClr>
              </a:solidFill>
              <a:latin typeface="Calibri" panose="020F0502020204030204" pitchFamily="34" charset="0"/>
            </a:endParaRPr>
          </a:p>
        </p:txBody>
      </p:sp>
      <p:sp>
        <p:nvSpPr>
          <p:cNvPr id="12" name="Text Placeholder 10"/>
          <p:cNvSpPr>
            <a:spLocks noGrp="1"/>
          </p:cNvSpPr>
          <p:nvPr>
            <p:ph type="body" sz="quarter" idx="14" hasCustomPrompt="1"/>
          </p:nvPr>
        </p:nvSpPr>
        <p:spPr>
          <a:xfrm>
            <a:off x="914400" y="6509166"/>
            <a:ext cx="6705600" cy="203133"/>
          </a:xfrm>
          <a:prstGeom prst="rect">
            <a:avLst/>
          </a:prstGeom>
        </p:spPr>
        <p:txBody>
          <a:bodyPr wrap="square" anchor="b">
            <a:spAutoFit/>
          </a:bodyPr>
          <a:lstStyle>
            <a:lvl1pPr>
              <a:defRPr sz="800" baseline="0">
                <a:solidFill>
                  <a:schemeClr val="tx2">
                    <a:lumMod val="60000"/>
                    <a:lumOff val="40000"/>
                  </a:schemeClr>
                </a:solidFill>
                <a:latin typeface="Calibri" panose="020F0502020204030204" pitchFamily="34" charset="0"/>
              </a:defRPr>
            </a:lvl1pPr>
          </a:lstStyle>
          <a:p>
            <a:pPr lvl="0"/>
            <a:r>
              <a:rPr lang="en-US" dirty="0"/>
              <a:t>click to insert source</a:t>
            </a:r>
          </a:p>
        </p:txBody>
      </p:sp>
      <p:sp>
        <p:nvSpPr>
          <p:cNvPr id="19"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8696783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atin typeface="+mj-lt"/>
              </a:defRPr>
            </a:lvl1pPr>
          </a:lstStyle>
          <a:p>
            <a:r>
              <a:rPr lang="en-US" dirty="0"/>
              <a:t>click to edit master title style</a:t>
            </a:r>
          </a:p>
        </p:txBody>
      </p:sp>
      <p:sp>
        <p:nvSpPr>
          <p:cNvPr id="8" name="TextBox 7"/>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Calibri" panose="020F0502020204030204" pitchFamily="34" charset="0"/>
              </a:rPr>
              <a:pPr algn="r"/>
              <a:t>‹#›</a:t>
            </a:fld>
            <a:endParaRPr lang="en-US" sz="800" dirty="0">
              <a:solidFill>
                <a:schemeClr val="tx2">
                  <a:lumMod val="60000"/>
                  <a:lumOff val="40000"/>
                </a:schemeClr>
              </a:solidFill>
              <a:latin typeface="Calibri" panose="020F0502020204030204" pitchFamily="34" charset="0"/>
            </a:endParaRPr>
          </a:p>
        </p:txBody>
      </p:sp>
      <p:sp>
        <p:nvSpPr>
          <p:cNvPr id="12" name="Text Placeholder 10"/>
          <p:cNvSpPr>
            <a:spLocks noGrp="1"/>
          </p:cNvSpPr>
          <p:nvPr>
            <p:ph type="body" sz="quarter" idx="14" hasCustomPrompt="1"/>
          </p:nvPr>
        </p:nvSpPr>
        <p:spPr>
          <a:xfrm>
            <a:off x="914400" y="6509166"/>
            <a:ext cx="6705600" cy="203133"/>
          </a:xfrm>
          <a:prstGeom prst="rect">
            <a:avLst/>
          </a:prstGeom>
        </p:spPr>
        <p:txBody>
          <a:bodyPr wrap="square" anchor="b">
            <a:spAutoFit/>
          </a:bodyPr>
          <a:lstStyle>
            <a:lvl1pPr>
              <a:defRPr sz="800" baseline="0">
                <a:solidFill>
                  <a:schemeClr val="tx2">
                    <a:lumMod val="60000"/>
                    <a:lumOff val="40000"/>
                  </a:schemeClr>
                </a:solidFill>
                <a:latin typeface="Calibri" panose="020F0502020204030204" pitchFamily="34" charset="0"/>
              </a:defRPr>
            </a:lvl1pPr>
          </a:lstStyle>
          <a:p>
            <a:pPr lvl="0"/>
            <a:r>
              <a:rPr lang="en-US" dirty="0"/>
              <a:t>click to insert source</a:t>
            </a:r>
          </a:p>
        </p:txBody>
      </p:sp>
      <p:sp>
        <p:nvSpPr>
          <p:cNvPr id="19"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hart Placeholder 3"/>
          <p:cNvSpPr>
            <a:spLocks noGrp="1"/>
          </p:cNvSpPr>
          <p:nvPr userDrawn="1">
            <p:ph type="chart" sz="quarter" idx="29" hasCustomPrompt="1"/>
          </p:nvPr>
        </p:nvSpPr>
        <p:spPr>
          <a:xfrm>
            <a:off x="914400" y="2057400"/>
            <a:ext cx="10363200" cy="4000500"/>
          </a:xfrm>
          <a:prstGeom prst="rect">
            <a:avLst/>
          </a:prstGeom>
        </p:spPr>
        <p:txBody>
          <a:bodyPr/>
          <a:lstStyle>
            <a:lvl1pPr algn="ctr">
              <a:defRPr>
                <a:solidFill>
                  <a:schemeClr val="tx2"/>
                </a:solidFill>
                <a:latin typeface="Calibri" panose="020F0502020204030204" pitchFamily="34" charset="0"/>
              </a:defRPr>
            </a:lvl1pPr>
          </a:lstStyle>
          <a:p>
            <a:r>
              <a:rPr lang="en-US" dirty="0"/>
              <a:t>Click to insert chart from template</a:t>
            </a:r>
          </a:p>
        </p:txBody>
      </p:sp>
    </p:spTree>
    <p:extLst>
      <p:ext uri="{BB962C8B-B14F-4D97-AF65-F5344CB8AC3E}">
        <p14:creationId xmlns:p14="http://schemas.microsoft.com/office/powerpoint/2010/main" val="1334301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TextBox 7"/>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Calibri" panose="020F0502020204030204" pitchFamily="34" charset="0"/>
              </a:rPr>
              <a:pPr algn="r"/>
              <a:t>‹#›</a:t>
            </a:fld>
            <a:endParaRPr lang="en-US" sz="800" dirty="0">
              <a:solidFill>
                <a:schemeClr val="tx2">
                  <a:lumMod val="60000"/>
                  <a:lumOff val="40000"/>
                </a:schemeClr>
              </a:solidFill>
              <a:latin typeface="Calibri" panose="020F0502020204030204" pitchFamily="34" charset="0"/>
            </a:endParaRPr>
          </a:p>
        </p:txBody>
      </p:sp>
      <p:sp>
        <p:nvSpPr>
          <p:cNvPr id="12" name="Text Placeholder 10"/>
          <p:cNvSpPr>
            <a:spLocks noGrp="1"/>
          </p:cNvSpPr>
          <p:nvPr>
            <p:ph type="body" sz="quarter" idx="14" hasCustomPrompt="1"/>
          </p:nvPr>
        </p:nvSpPr>
        <p:spPr>
          <a:xfrm>
            <a:off x="914400" y="6509166"/>
            <a:ext cx="6705600" cy="203133"/>
          </a:xfrm>
          <a:prstGeom prst="rect">
            <a:avLst/>
          </a:prstGeom>
        </p:spPr>
        <p:txBody>
          <a:bodyPr wrap="square" anchor="b">
            <a:spAutoFit/>
          </a:bodyPr>
          <a:lstStyle>
            <a:lvl1pPr>
              <a:defRPr sz="800" baseline="0">
                <a:solidFill>
                  <a:schemeClr val="tx2">
                    <a:lumMod val="60000"/>
                    <a:lumOff val="40000"/>
                  </a:schemeClr>
                </a:solidFill>
                <a:latin typeface="Calibri" panose="020F0502020204030204" pitchFamily="34" charset="0"/>
              </a:defRPr>
            </a:lvl1pPr>
          </a:lstStyle>
          <a:p>
            <a:pPr lvl="0"/>
            <a:r>
              <a:rPr lang="en-US" dirty="0"/>
              <a:t>click to insert source</a:t>
            </a:r>
          </a:p>
        </p:txBody>
      </p:sp>
    </p:spTree>
    <p:extLst>
      <p:ext uri="{BB962C8B-B14F-4D97-AF65-F5344CB8AC3E}">
        <p14:creationId xmlns:p14="http://schemas.microsoft.com/office/powerpoint/2010/main" val="290282046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8467" y="12700"/>
            <a:ext cx="7992533"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2" name="Title 1"/>
          <p:cNvSpPr>
            <a:spLocks noGrp="1"/>
          </p:cNvSpPr>
          <p:nvPr>
            <p:ph type="title"/>
          </p:nvPr>
        </p:nvSpPr>
        <p:spPr>
          <a:xfrm>
            <a:off x="913759" y="1905001"/>
            <a:ext cx="10364549" cy="2225262"/>
          </a:xfrm>
          <a:prstGeom prst="rect">
            <a:avLst/>
          </a:prstGeom>
        </p:spPr>
        <p:txBody>
          <a:bodyPr anchor="ctr"/>
          <a:lstStyle>
            <a:lvl1pPr>
              <a:lnSpc>
                <a:spcPct val="95000"/>
              </a:lnSpc>
              <a:defRPr sz="4200">
                <a:solidFill>
                  <a:schemeClr val="bg1"/>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913692" y="4620890"/>
            <a:ext cx="10366800" cy="1415772"/>
          </a:xfrm>
          <a:prstGeom prst="rect">
            <a:avLst/>
          </a:prstGeo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latin typeface="Calibri" panose="020F0502020204030204" pitchFamily="34" charset="0"/>
              </a:defRPr>
            </a:lvl2pPr>
            <a:lvl3pPr marL="0" indent="0">
              <a:lnSpc>
                <a:spcPct val="95000"/>
              </a:lnSpc>
              <a:spcBef>
                <a:spcPts val="0"/>
              </a:spcBef>
              <a:spcAft>
                <a:spcPts val="200"/>
              </a:spcAft>
              <a:buFont typeface="Arial" panose="020B0604020202020204" pitchFamily="34" charset="0"/>
              <a:buChar char="​"/>
              <a:defRPr sz="1500">
                <a:solidFill>
                  <a:schemeClr val="bg1"/>
                </a:solidFill>
                <a:latin typeface="Calibri" panose="020F0502020204030204" pitchFamily="34" charset="0"/>
              </a:defRPr>
            </a:lvl3pPr>
            <a:lvl4pPr marL="0" indent="0">
              <a:lnSpc>
                <a:spcPct val="95000"/>
              </a:lnSpc>
              <a:spcBef>
                <a:spcPts val="0"/>
              </a:spcBef>
              <a:spcAft>
                <a:spcPts val="200"/>
              </a:spcAft>
              <a:buFont typeface="Arial" panose="020B0604020202020204" pitchFamily="34" charset="0"/>
              <a:buChar char="​"/>
              <a:defRPr sz="1500">
                <a:solidFill>
                  <a:schemeClr val="bg1"/>
                </a:solidFill>
                <a:latin typeface="Calibri" panose="020F0502020204030204" pitchFamily="34" charset="0"/>
              </a:defRPr>
            </a:lvl4pPr>
            <a:lvl5pPr marL="0" indent="0">
              <a:lnSpc>
                <a:spcPct val="95000"/>
              </a:lnSpc>
              <a:spcBef>
                <a:spcPts val="0"/>
              </a:spcBef>
              <a:spcAft>
                <a:spcPts val="200"/>
              </a:spcAft>
              <a:buFont typeface="Arial" panose="020B0604020202020204" pitchFamily="34" charset="0"/>
              <a:buChar char="​"/>
              <a:defRPr sz="1500">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911442" y="1732950"/>
            <a:ext cx="10369117"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a:solidFill>
                  <a:schemeClr val="tx2">
                    <a:lumMod val="20000"/>
                    <a:lumOff val="80000"/>
                  </a:schemeClr>
                </a:solidFill>
                <a:latin typeface="Calibri" panose="020F0502020204030204" pitchFamily="34" charset="0"/>
              </a:endParaRPr>
            </a:p>
          </p:txBody>
        </p:sp>
      </p:grpSp>
    </p:spTree>
    <p:extLst>
      <p:ext uri="{BB962C8B-B14F-4D97-AF65-F5344CB8AC3E}">
        <p14:creationId xmlns:p14="http://schemas.microsoft.com/office/powerpoint/2010/main" val="21399962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1508" y="1905001"/>
            <a:ext cx="10366800" cy="2225262"/>
          </a:xfrm>
          <a:prstGeom prst="rect">
            <a:avLst/>
          </a:prstGeom>
        </p:spPr>
        <p:txBody>
          <a:bodyPr anchor="ctr"/>
          <a:lstStyle>
            <a:lvl1pPr>
              <a:lnSpc>
                <a:spcPct val="95000"/>
              </a:lnSpc>
              <a:defRPr sz="4200">
                <a:solidFill>
                  <a:schemeClr val="tx2"/>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911441" y="4620890"/>
            <a:ext cx="10369051" cy="1415772"/>
          </a:xfrm>
          <a:prstGeom prst="rect">
            <a:avLst/>
          </a:prstGeo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latin typeface="Calibri" panose="020F0502020204030204" pitchFamily="34" charset="0"/>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latin typeface="Calibri" panose="020F0502020204030204" pitchFamily="34" charset="0"/>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latin typeface="Calibri" panose="020F0502020204030204" pitchFamily="34" charset="0"/>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911508" y="1732950"/>
            <a:ext cx="10369051"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a:latin typeface="Calibri" panose="020F0502020204030204" pitchFamily="34" charset="0"/>
              </a:endParaRPr>
            </a:p>
          </p:txBody>
        </p:sp>
      </p:grpSp>
    </p:spTree>
    <p:extLst>
      <p:ext uri="{BB962C8B-B14F-4D97-AF65-F5344CB8AC3E}">
        <p14:creationId xmlns:p14="http://schemas.microsoft.com/office/powerpoint/2010/main" val="21399962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gu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5" name="TextBox 24"/>
          <p:cNvSpPr txBox="1"/>
          <p:nvPr userDrawn="1"/>
        </p:nvSpPr>
        <p:spPr>
          <a:xfrm>
            <a:off x="-1270000" y="2959101"/>
            <a:ext cx="65" cy="310213"/>
          </a:xfrm>
          <a:prstGeom prst="rect">
            <a:avLst/>
          </a:prstGeom>
          <a:noFill/>
        </p:spPr>
        <p:txBody>
          <a:bodyPr wrap="none" lIns="0" tIns="0" rIns="0" bIns="0" rtlCol="0">
            <a:spAutoFit/>
          </a:bodyPr>
          <a:lstStyle/>
          <a:p>
            <a:pPr>
              <a:lnSpc>
                <a:spcPct val="120000"/>
              </a:lnSpc>
            </a:pPr>
            <a:endParaRPr lang="en-US" sz="1800" dirty="0">
              <a:solidFill>
                <a:schemeClr val="tx2"/>
              </a:solidFill>
              <a:latin typeface="Calibri" panose="020F0502020204030204" pitchFamily="34" charset="0"/>
            </a:endParaRPr>
          </a:p>
        </p:txBody>
      </p:sp>
      <p:sp>
        <p:nvSpPr>
          <p:cNvPr id="37" name="Text Placeholder 31"/>
          <p:cNvSpPr>
            <a:spLocks noGrp="1"/>
          </p:cNvSpPr>
          <p:nvPr>
            <p:ph type="body" sz="quarter" idx="10"/>
          </p:nvPr>
        </p:nvSpPr>
        <p:spPr>
          <a:xfrm>
            <a:off x="8223684" y="2904236"/>
            <a:ext cx="3068713" cy="2746756"/>
          </a:xfrm>
          <a:prstGeom prst="rect">
            <a:avLst/>
          </a:prstGeom>
        </p:spPr>
        <p:txBody>
          <a:bodyPr/>
          <a:lstStyle>
            <a:lvl1pPr marL="0" indent="0">
              <a:spcBef>
                <a:spcPts val="0"/>
              </a:spcBef>
              <a:spcAft>
                <a:spcPts val="0"/>
              </a:spcAft>
              <a:defRPr lang="en-US" sz="1700" dirty="0" smtClean="0">
                <a:solidFill>
                  <a:schemeClr val="accent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2"/>
                </a:solidFill>
                <a:latin typeface="Calibri" panose="020F0502020204030204" pitchFamily="34" charset="0"/>
              </a:defRPr>
            </a:lvl2pPr>
            <a:lvl3pPr marL="0" indent="0">
              <a:lnSpc>
                <a:spcPct val="110000"/>
              </a:lnSpc>
              <a:spcBef>
                <a:spcPts val="0"/>
              </a:spcBef>
              <a:spcAft>
                <a:spcPts val="0"/>
              </a:spcAft>
              <a:buFont typeface="Arial" panose="020B0604020202020204" pitchFamily="34" charset="0"/>
              <a:buChar char="​"/>
              <a:defRPr sz="1500">
                <a:solidFill>
                  <a:schemeClr val="tx2"/>
                </a:solidFill>
                <a:latin typeface="Calibri" panose="020F0502020204030204" pitchFamily="34" charset="0"/>
              </a:defRPr>
            </a:lvl3pPr>
            <a:lvl4pPr marL="0" indent="0">
              <a:lnSpc>
                <a:spcPct val="110000"/>
              </a:lnSpc>
              <a:spcBef>
                <a:spcPts val="0"/>
              </a:spcBef>
              <a:spcAft>
                <a:spcPts val="0"/>
              </a:spcAft>
              <a:buFont typeface="Arial" panose="020B0604020202020204" pitchFamily="34" charset="0"/>
              <a:buChar char="​"/>
              <a:defRPr sz="1500">
                <a:solidFill>
                  <a:schemeClr val="tx2"/>
                </a:solidFill>
                <a:latin typeface="Calibri" panose="020F0502020204030204" pitchFamily="34" charset="0"/>
              </a:defRPr>
            </a:lvl4pPr>
            <a:lvl5pPr marL="0" indent="0">
              <a:lnSpc>
                <a:spcPct val="110000"/>
              </a:lnSpc>
              <a:spcBef>
                <a:spcPts val="0"/>
              </a:spcBef>
              <a:spcAft>
                <a:spcPts val="0"/>
              </a:spcAft>
              <a:buFont typeface="Arial" panose="020B0604020202020204" pitchFamily="34" charset="0"/>
              <a:buChar char="​"/>
              <a:defRPr sz="1500">
                <a:solidFill>
                  <a:schemeClr val="tx2"/>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1" hasCustomPrompt="1"/>
          </p:nvPr>
        </p:nvSpPr>
        <p:spPr>
          <a:xfrm>
            <a:off x="902208" y="2940813"/>
            <a:ext cx="6117069" cy="2946231"/>
          </a:xfrm>
          <a:prstGeom prst="rect">
            <a:avLst/>
          </a:prstGeom>
        </p:spPr>
        <p:txBody>
          <a:bodyPr/>
          <a:lstStyle>
            <a:lvl1pPr marL="0" algn="r" defTabSz="914400" rtl="0" eaLnBrk="1" latinLnBrk="0" hangingPunct="1">
              <a:lnSpc>
                <a:spcPct val="70000"/>
              </a:lnSpc>
              <a:buNone/>
              <a:defRPr lang="en-US" sz="8000" kern="1200" dirty="0" smtClean="0">
                <a:solidFill>
                  <a:schemeClr val="tx2"/>
                </a:solidFill>
                <a:latin typeface="Calibri" panose="020F0502020204030204" pitchFamily="34" charset="0"/>
                <a:ea typeface="+mn-ea"/>
                <a:cs typeface="+mn-cs"/>
              </a:defRPr>
            </a:lvl1pPr>
            <a:lvl2pPr algn="r">
              <a:defRPr/>
            </a:lvl2pPr>
            <a:lvl3pPr algn="r">
              <a:defRPr/>
            </a:lvl3pPr>
            <a:lvl4pPr algn="r">
              <a:defRPr/>
            </a:lvl4pPr>
            <a:lvl5pPr algn="r">
              <a:defRPr/>
            </a:lvl5pPr>
          </a:lstStyle>
          <a:p>
            <a:pPr lvl="0"/>
            <a:r>
              <a:rPr lang="en-US" dirty="0"/>
              <a:t>Edit text</a:t>
            </a:r>
          </a:p>
        </p:txBody>
      </p:sp>
      <p:cxnSp>
        <p:nvCxnSpPr>
          <p:cNvPr id="6" name="Straight Connector 5"/>
          <p:cNvCxnSpPr/>
          <p:nvPr userDrawn="1"/>
        </p:nvCxnSpPr>
        <p:spPr>
          <a:xfrm>
            <a:off x="7622959" y="2769834"/>
            <a:ext cx="0" cy="288115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8534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Grid">
    <p:spTree>
      <p:nvGrpSpPr>
        <p:cNvPr id="1" name=""/>
        <p:cNvGrpSpPr/>
        <p:nvPr/>
      </p:nvGrpSpPr>
      <p:grpSpPr>
        <a:xfrm>
          <a:off x="0" y="0"/>
          <a:ext cx="0" cy="0"/>
          <a:chOff x="0" y="0"/>
          <a:chExt cx="0" cy="0"/>
        </a:xfrm>
      </p:grpSpPr>
      <p:sp>
        <p:nvSpPr>
          <p:cNvPr id="27" name="TextBox 26"/>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Calibri" panose="020F0502020204030204" pitchFamily="34" charset="0"/>
              </a:rPr>
              <a:pPr algn="r"/>
              <a:t>‹#›</a:t>
            </a:fld>
            <a:endParaRPr lang="en-US" sz="800" dirty="0">
              <a:solidFill>
                <a:schemeClr val="tx2">
                  <a:lumMod val="60000"/>
                  <a:lumOff val="40000"/>
                </a:schemeClr>
              </a:solidFill>
              <a:latin typeface="Calibri" panose="020F0502020204030204" pitchFamily="34" charset="0"/>
            </a:endParaRPr>
          </a:p>
        </p:txBody>
      </p:sp>
      <p:sp>
        <p:nvSpPr>
          <p:cNvPr id="28" name="Text Placeholder 10"/>
          <p:cNvSpPr>
            <a:spLocks noGrp="1"/>
          </p:cNvSpPr>
          <p:nvPr>
            <p:ph type="body" sz="quarter" idx="14" hasCustomPrompt="1"/>
          </p:nvPr>
        </p:nvSpPr>
        <p:spPr>
          <a:xfrm>
            <a:off x="914400" y="6509166"/>
            <a:ext cx="6705600" cy="203133"/>
          </a:xfrm>
          <a:prstGeom prst="rect">
            <a:avLst/>
          </a:prstGeom>
        </p:spPr>
        <p:txBody>
          <a:bodyPr wrap="square" anchor="b">
            <a:spAutoFit/>
          </a:bodyPr>
          <a:lstStyle>
            <a:lvl1pPr>
              <a:defRPr sz="800" baseline="0">
                <a:solidFill>
                  <a:schemeClr val="tx2">
                    <a:lumMod val="60000"/>
                    <a:lumOff val="40000"/>
                  </a:schemeClr>
                </a:solidFill>
                <a:latin typeface="Calibri" panose="020F0502020204030204" pitchFamily="34" charset="0"/>
              </a:defRPr>
            </a:lvl1pPr>
          </a:lstStyle>
          <a:p>
            <a:pPr lvl="0"/>
            <a:r>
              <a:rPr lang="en-US" dirty="0"/>
              <a:t>click to insert source</a:t>
            </a:r>
          </a:p>
        </p:txBody>
      </p:sp>
      <p:grpSp>
        <p:nvGrpSpPr>
          <p:cNvPr id="2" name="Group 1"/>
          <p:cNvGrpSpPr/>
          <p:nvPr userDrawn="1"/>
        </p:nvGrpSpPr>
        <p:grpSpPr>
          <a:xfrm>
            <a:off x="0" y="1"/>
            <a:ext cx="12192000" cy="6908105"/>
            <a:chOff x="0" y="0"/>
            <a:chExt cx="9144000" cy="6908105"/>
          </a:xfrm>
        </p:grpSpPr>
        <p:grpSp>
          <p:nvGrpSpPr>
            <p:cNvPr id="30" name="Group 29"/>
            <p:cNvGrpSpPr/>
            <p:nvPr userDrawn="1"/>
          </p:nvGrpSpPr>
          <p:grpSpPr>
            <a:xfrm>
              <a:off x="0" y="0"/>
              <a:ext cx="9144000" cy="6858000"/>
              <a:chOff x="0" y="0"/>
              <a:chExt cx="9144000" cy="6858000"/>
            </a:xfrm>
            <a:solidFill>
              <a:schemeClr val="bg1">
                <a:lumMod val="95000"/>
              </a:schemeClr>
            </a:solidFill>
          </p:grpSpPr>
          <p:sp>
            <p:nvSpPr>
              <p:cNvPr id="46" name="Rectangle 45"/>
              <p:cNvSpPr>
                <a:spLocks noChangeAspect="1"/>
              </p:cNvSpPr>
              <p:nvPr/>
            </p:nvSpPr>
            <p:spPr>
              <a:xfrm>
                <a:off x="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26531"/>
                  </a:solidFill>
                  <a:latin typeface="Calibri" panose="020F0502020204030204" pitchFamily="34" charset="0"/>
                </a:endParaRPr>
              </a:p>
            </p:txBody>
          </p:sp>
          <p:sp>
            <p:nvSpPr>
              <p:cNvPr id="47" name="Rectangle 46"/>
              <p:cNvSpPr>
                <a:spLocks noChangeAspect="1"/>
              </p:cNvSpPr>
              <p:nvPr/>
            </p:nvSpPr>
            <p:spPr>
              <a:xfrm>
                <a:off x="845820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26531"/>
                  </a:solidFill>
                  <a:latin typeface="Calibri" panose="020F0502020204030204" pitchFamily="34" charset="0"/>
                </a:endParaRPr>
              </a:p>
            </p:txBody>
          </p:sp>
          <p:sp>
            <p:nvSpPr>
              <p:cNvPr id="48" name="Rectangle 47"/>
              <p:cNvSpPr>
                <a:spLocks noChangeAspect="1"/>
              </p:cNvSpPr>
              <p:nvPr/>
            </p:nvSpPr>
            <p:spPr>
              <a:xfrm>
                <a:off x="0" y="0"/>
                <a:ext cx="84582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26531"/>
                  </a:solidFill>
                  <a:latin typeface="Calibri" panose="020F0502020204030204" pitchFamily="34" charset="0"/>
                </a:endParaRPr>
              </a:p>
            </p:txBody>
          </p:sp>
          <p:sp>
            <p:nvSpPr>
              <p:cNvPr id="49" name="Rectangle 48"/>
              <p:cNvSpPr>
                <a:spLocks noChangeAspect="1"/>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26531"/>
                  </a:solidFill>
                  <a:latin typeface="Calibri" panose="020F0502020204030204" pitchFamily="34" charset="0"/>
                </a:endParaRPr>
              </a:p>
            </p:txBody>
          </p:sp>
        </p:grpSp>
        <p:cxnSp>
          <p:nvCxnSpPr>
            <p:cNvPr id="31" name="Straight Connector 30"/>
            <p:cNvCxnSpPr/>
            <p:nvPr userDrawn="1"/>
          </p:nvCxnSpPr>
          <p:spPr>
            <a:xfrm flipV="1">
              <a:off x="6858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84582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0"/>
              <a:ext cx="457200" cy="6908105"/>
              <a:chOff x="2956470" y="50104"/>
              <a:chExt cx="457200" cy="6858001"/>
            </a:xfrm>
          </p:grpSpPr>
          <p:cxnSp>
            <p:nvCxnSpPr>
              <p:cNvPr id="44" name="Straight Connector 43"/>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userDrawn="1"/>
          </p:nvCxnSpPr>
          <p:spPr>
            <a:xfrm rot="5400000" flipV="1">
              <a:off x="4572000" y="-38862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p:cNvGrpSpPr/>
            <p:nvPr userDrawn="1"/>
          </p:nvGrpSpPr>
          <p:grpSpPr>
            <a:xfrm>
              <a:off x="0" y="1143000"/>
              <a:ext cx="9144000" cy="914400"/>
              <a:chOff x="0" y="1143000"/>
              <a:chExt cx="9144000" cy="914400"/>
            </a:xfrm>
          </p:grpSpPr>
          <p:cxnSp>
            <p:nvCxnSpPr>
              <p:cNvPr id="42" name="Straight Connector 41"/>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userDrawn="1"/>
          </p:nvGrpSpPr>
          <p:grpSpPr>
            <a:xfrm>
              <a:off x="0" y="2971800"/>
              <a:ext cx="9144000" cy="914400"/>
              <a:chOff x="0" y="1143000"/>
              <a:chExt cx="9144000" cy="914400"/>
            </a:xfrm>
          </p:grpSpPr>
          <p:cxnSp>
            <p:nvCxnSpPr>
              <p:cNvPr id="40" name="Straight Connector 39"/>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userDrawn="1"/>
          </p:nvGrpSpPr>
          <p:grpSpPr>
            <a:xfrm>
              <a:off x="0" y="4800602"/>
              <a:ext cx="9144000" cy="914400"/>
              <a:chOff x="0" y="1143000"/>
              <a:chExt cx="9144000" cy="914400"/>
            </a:xfrm>
          </p:grpSpPr>
          <p:cxnSp>
            <p:nvCxnSpPr>
              <p:cNvPr id="38" name="Straight Connector 37"/>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a:off x="2971800" y="0"/>
              <a:ext cx="457200" cy="6908105"/>
              <a:chOff x="2956470" y="50104"/>
              <a:chExt cx="457200" cy="6858001"/>
            </a:xfrm>
          </p:grpSpPr>
          <p:cxnSp>
            <p:nvCxnSpPr>
              <p:cNvPr id="51" name="Straight Connector 50"/>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888603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11227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2192000" cy="6858000"/>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spTree>
    <p:extLst>
      <p:ext uri="{BB962C8B-B14F-4D97-AF65-F5344CB8AC3E}">
        <p14:creationId xmlns:p14="http://schemas.microsoft.com/office/powerpoint/2010/main" val="110493000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IMG-SLIDE OPT-4">
    <p:spTree>
      <p:nvGrpSpPr>
        <p:cNvPr id="1" name=""/>
        <p:cNvGrpSpPr/>
        <p:nvPr/>
      </p:nvGrpSpPr>
      <p:grpSpPr>
        <a:xfrm>
          <a:off x="0" y="0"/>
          <a:ext cx="0" cy="0"/>
          <a:chOff x="0" y="0"/>
          <a:chExt cx="0" cy="0"/>
        </a:xfrm>
      </p:grpSpPr>
      <p:cxnSp>
        <p:nvCxnSpPr>
          <p:cNvPr id="2" name="Straight Connector 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cxnSp>
        <p:nvCxnSpPr>
          <p:cNvPr id="5" name="Straight Connector 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6" name="Picture Placeholder 5"/>
          <p:cNvSpPr>
            <a:spLocks noGrp="1"/>
          </p:cNvSpPr>
          <p:nvPr>
            <p:ph type="pic" sz="quarter" idx="11"/>
          </p:nvPr>
        </p:nvSpPr>
        <p:spPr>
          <a:xfrm>
            <a:off x="999744" y="2350923"/>
            <a:ext cx="2395728" cy="2156155"/>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spTree>
    <p:extLst>
      <p:ext uri="{BB962C8B-B14F-4D97-AF65-F5344CB8AC3E}">
        <p14:creationId xmlns:p14="http://schemas.microsoft.com/office/powerpoint/2010/main" val="12252281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5081016" y="1395984"/>
            <a:ext cx="2029968" cy="1828800"/>
          </a:xfrm>
          <a:prstGeom prst="ellipse">
            <a:avLst/>
          </a:prstGeom>
          <a:ln w="25400">
            <a:solidFill>
              <a:schemeClr val="accent1"/>
            </a:solidFill>
          </a:ln>
        </p:spPr>
        <p:txBody>
          <a:bodyPr/>
          <a:lstStyle>
            <a:lvl1pPr>
              <a:defRPr sz="1200">
                <a:latin typeface="Calibri" panose="020F0502020204030204" pitchFamily="34" charset="0"/>
              </a:defRPr>
            </a:lvl1pPr>
          </a:lstStyle>
          <a:p>
            <a:r>
              <a:rPr lang="en-US" dirty="0"/>
              <a:t>Click icon to add picture</a:t>
            </a:r>
            <a:endParaRPr lang="uk-UA" dirty="0"/>
          </a:p>
        </p:txBody>
      </p:sp>
      <p:cxnSp>
        <p:nvCxnSpPr>
          <p:cNvPr id="2" name="Straight Connector 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cxnSp>
        <p:nvCxnSpPr>
          <p:cNvPr id="5" name="Straight Connector 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Tree>
    <p:extLst>
      <p:ext uri="{BB962C8B-B14F-4D97-AF65-F5344CB8AC3E}">
        <p14:creationId xmlns:p14="http://schemas.microsoft.com/office/powerpoint/2010/main" val="148080654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6096000" cy="6858000"/>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spTree>
    <p:extLst>
      <p:ext uri="{BB962C8B-B14F-4D97-AF65-F5344CB8AC3E}">
        <p14:creationId xmlns:p14="http://schemas.microsoft.com/office/powerpoint/2010/main" val="406393958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096000" y="0"/>
            <a:ext cx="6096000" cy="6858000"/>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spTree>
    <p:extLst>
      <p:ext uri="{BB962C8B-B14F-4D97-AF65-F5344CB8AC3E}">
        <p14:creationId xmlns:p14="http://schemas.microsoft.com/office/powerpoint/2010/main" val="147449383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IMG-SLIDE OPT-8">
    <p:spTree>
      <p:nvGrpSpPr>
        <p:cNvPr id="1" name=""/>
        <p:cNvGrpSpPr/>
        <p:nvPr/>
      </p:nvGrpSpPr>
      <p:grpSpPr>
        <a:xfrm>
          <a:off x="0" y="0"/>
          <a:ext cx="0" cy="0"/>
          <a:chOff x="0" y="0"/>
          <a:chExt cx="0" cy="0"/>
        </a:xfrm>
      </p:grpSpPr>
      <p:cxnSp>
        <p:nvCxnSpPr>
          <p:cNvPr id="2" name="Straight Connector 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cxnSp>
        <p:nvCxnSpPr>
          <p:cNvPr id="5" name="Straight Connector 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6" name="Picture Placeholder 5"/>
          <p:cNvSpPr>
            <a:spLocks noGrp="1"/>
          </p:cNvSpPr>
          <p:nvPr>
            <p:ph type="pic" sz="quarter" idx="11"/>
          </p:nvPr>
        </p:nvSpPr>
        <p:spPr>
          <a:xfrm>
            <a:off x="0" y="1783080"/>
            <a:ext cx="6096000" cy="3291840"/>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spTree>
    <p:extLst>
      <p:ext uri="{BB962C8B-B14F-4D97-AF65-F5344CB8AC3E}">
        <p14:creationId xmlns:p14="http://schemas.microsoft.com/office/powerpoint/2010/main" val="18213278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IMG-SLIDE OPT-7">
    <p:spTree>
      <p:nvGrpSpPr>
        <p:cNvPr id="1" name=""/>
        <p:cNvGrpSpPr/>
        <p:nvPr/>
      </p:nvGrpSpPr>
      <p:grpSpPr>
        <a:xfrm>
          <a:off x="0" y="0"/>
          <a:ext cx="0" cy="0"/>
          <a:chOff x="0" y="0"/>
          <a:chExt cx="0" cy="0"/>
        </a:xfrm>
      </p:grpSpPr>
      <p:cxnSp>
        <p:nvCxnSpPr>
          <p:cNvPr id="2" name="Straight Connector 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cxnSp>
        <p:nvCxnSpPr>
          <p:cNvPr id="5" name="Straight Connector 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6" name="Picture Placeholder 5"/>
          <p:cNvSpPr>
            <a:spLocks noGrp="1"/>
          </p:cNvSpPr>
          <p:nvPr>
            <p:ph type="pic" sz="quarter" idx="11"/>
          </p:nvPr>
        </p:nvSpPr>
        <p:spPr>
          <a:xfrm>
            <a:off x="6096000" y="1783080"/>
            <a:ext cx="6096000" cy="3291840"/>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spTree>
    <p:extLst>
      <p:ext uri="{BB962C8B-B14F-4D97-AF65-F5344CB8AC3E}">
        <p14:creationId xmlns:p14="http://schemas.microsoft.com/office/powerpoint/2010/main" val="25204178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IMG-SLIDE OPT-6">
    <p:spTree>
      <p:nvGrpSpPr>
        <p:cNvPr id="1" name=""/>
        <p:cNvGrpSpPr/>
        <p:nvPr/>
      </p:nvGrpSpPr>
      <p:grpSpPr>
        <a:xfrm>
          <a:off x="0" y="0"/>
          <a:ext cx="0" cy="0"/>
          <a:chOff x="0" y="0"/>
          <a:chExt cx="0" cy="0"/>
        </a:xfrm>
      </p:grpSpPr>
      <p:cxnSp>
        <p:nvCxnSpPr>
          <p:cNvPr id="2" name="Straight Connector 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cxnSp>
        <p:nvCxnSpPr>
          <p:cNvPr id="5" name="Straight Connector 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6" name="Picture Placeholder 5"/>
          <p:cNvSpPr>
            <a:spLocks noGrp="1"/>
          </p:cNvSpPr>
          <p:nvPr>
            <p:ph type="pic" sz="quarter" idx="11"/>
          </p:nvPr>
        </p:nvSpPr>
        <p:spPr>
          <a:xfrm>
            <a:off x="0" y="1783080"/>
            <a:ext cx="12192000" cy="3291840"/>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spTree>
    <p:extLst>
      <p:ext uri="{BB962C8B-B14F-4D97-AF65-F5344CB8AC3E}">
        <p14:creationId xmlns:p14="http://schemas.microsoft.com/office/powerpoint/2010/main" val="359002738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IMG-SLIDE OPT-3">
    <p:spTree>
      <p:nvGrpSpPr>
        <p:cNvPr id="1" name=""/>
        <p:cNvGrpSpPr/>
        <p:nvPr/>
      </p:nvGrpSpPr>
      <p:grpSpPr>
        <a:xfrm>
          <a:off x="0" y="0"/>
          <a:ext cx="0" cy="0"/>
          <a:chOff x="0" y="0"/>
          <a:chExt cx="0" cy="0"/>
        </a:xfrm>
      </p:grpSpPr>
      <p:cxnSp>
        <p:nvCxnSpPr>
          <p:cNvPr id="2" name="Straight Connector 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cxnSp>
        <p:nvCxnSpPr>
          <p:cNvPr id="5" name="Straight Connector 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3" name="Picture Placeholder 12"/>
          <p:cNvSpPr>
            <a:spLocks noGrp="1"/>
          </p:cNvSpPr>
          <p:nvPr>
            <p:ph type="pic" sz="quarter" idx="11"/>
          </p:nvPr>
        </p:nvSpPr>
        <p:spPr>
          <a:xfrm>
            <a:off x="2182368" y="1967789"/>
            <a:ext cx="963168" cy="866851"/>
          </a:xfrm>
          <a:prstGeom prst="ellipse">
            <a:avLst/>
          </a:prstGeom>
          <a:ln w="25400">
            <a:solidFill>
              <a:schemeClr val="accent1"/>
            </a:solidFill>
          </a:ln>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4" name="Picture Placeholder 12"/>
          <p:cNvSpPr>
            <a:spLocks noGrp="1"/>
          </p:cNvSpPr>
          <p:nvPr>
            <p:ph type="pic" sz="quarter" idx="12"/>
          </p:nvPr>
        </p:nvSpPr>
        <p:spPr>
          <a:xfrm>
            <a:off x="9186672" y="3749040"/>
            <a:ext cx="963168" cy="866851"/>
          </a:xfrm>
          <a:prstGeom prst="ellipse">
            <a:avLst/>
          </a:prstGeom>
          <a:ln w="25400">
            <a:solidFill>
              <a:schemeClr val="accent1"/>
            </a:solidFill>
          </a:ln>
        </p:spPr>
        <p:txBody>
          <a:bodyPr/>
          <a:lstStyle>
            <a:lvl1pPr>
              <a:defRPr sz="1200">
                <a:latin typeface="Calibri" panose="020F0502020204030204" pitchFamily="34" charset="0"/>
              </a:defRPr>
            </a:lvl1pPr>
          </a:lstStyle>
          <a:p>
            <a:r>
              <a:rPr lang="en-US" dirty="0"/>
              <a:t>Click icon to add picture</a:t>
            </a:r>
            <a:endParaRPr lang="uk-UA" dirty="0"/>
          </a:p>
        </p:txBody>
      </p:sp>
    </p:spTree>
    <p:extLst>
      <p:ext uri="{BB962C8B-B14F-4D97-AF65-F5344CB8AC3E}">
        <p14:creationId xmlns:p14="http://schemas.microsoft.com/office/powerpoint/2010/main" val="94971703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ppt_x</p:attrName>
                                        </p:attrNameLst>
                                      </p:cBhvr>
                                      <p:tavLst>
                                        <p:tav tm="0">
                                          <p:val>
                                            <p:strVal val="#ppt_x"/>
                                          </p:val>
                                        </p:tav>
                                        <p:tav tm="100000">
                                          <p:val>
                                            <p:strVal val="#ppt_x"/>
                                          </p:val>
                                        </p:tav>
                                      </p:tavLst>
                                    </p:anim>
                                    <p:anim calcmode="lin" valueType="num">
                                      <p:cBhvr>
                                        <p:cTn id="9" dur="1125" decel="100000" fill="hold"/>
                                        <p:tgtEl>
                                          <p:spTgt spid="13"/>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250"/>
                                        <p:tgtEl>
                                          <p:spTgt spid="14"/>
                                        </p:tgtEl>
                                      </p:cBhvr>
                                    </p:animEffect>
                                    <p:anim calcmode="lin" valueType="num">
                                      <p:cBhvr>
                                        <p:cTn id="14" dur="1250" fill="hold"/>
                                        <p:tgtEl>
                                          <p:spTgt spid="14"/>
                                        </p:tgtEl>
                                        <p:attrNameLst>
                                          <p:attrName>ppt_x</p:attrName>
                                        </p:attrNameLst>
                                      </p:cBhvr>
                                      <p:tavLst>
                                        <p:tav tm="0">
                                          <p:val>
                                            <p:strVal val="#ppt_x"/>
                                          </p:val>
                                        </p:tav>
                                        <p:tav tm="100000">
                                          <p:val>
                                            <p:strVal val="#ppt_x"/>
                                          </p:val>
                                        </p:tav>
                                      </p:tavLst>
                                    </p:anim>
                                    <p:anim calcmode="lin" valueType="num">
                                      <p:cBhvr>
                                        <p:cTn id="15" dur="1125" decel="100000" fill="hold"/>
                                        <p:tgtEl>
                                          <p:spTgt spid="14"/>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6096000" cy="6858000"/>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cxnSp>
        <p:nvCxnSpPr>
          <p:cNvPr id="4" name="Straight Connector 3"/>
          <p:cNvCxnSpPr/>
          <p:nvPr/>
        </p:nvCxnSpPr>
        <p:spPr>
          <a:xfrm>
            <a:off x="65913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67056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6" name="TextBox 5"/>
          <p:cNvSpPr txBox="1"/>
          <p:nvPr/>
        </p:nvSpPr>
        <p:spPr>
          <a:xfrm>
            <a:off x="67056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cxnSp>
        <p:nvCxnSpPr>
          <p:cNvPr id="7" name="Straight Connector 6"/>
          <p:cNvCxnSpPr/>
          <p:nvPr/>
        </p:nvCxnSpPr>
        <p:spPr>
          <a:xfrm>
            <a:off x="6591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30529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and LOGO">
    <p:spTree>
      <p:nvGrpSpPr>
        <p:cNvPr id="1" name=""/>
        <p:cNvGrpSpPr/>
        <p:nvPr/>
      </p:nvGrpSpPr>
      <p:grpSpPr>
        <a:xfrm>
          <a:off x="0" y="0"/>
          <a:ext cx="0" cy="0"/>
          <a:chOff x="0" y="0"/>
          <a:chExt cx="0" cy="0"/>
        </a:xfrm>
      </p:grpSpPr>
      <p:cxnSp>
        <p:nvCxnSpPr>
          <p:cNvPr id="2" name="Straight Connector 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cxnSp>
        <p:nvCxnSpPr>
          <p:cNvPr id="5" name="Straight Connector 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Tree>
    <p:extLst>
      <p:ext uri="{BB962C8B-B14F-4D97-AF65-F5344CB8AC3E}">
        <p14:creationId xmlns:p14="http://schemas.microsoft.com/office/powerpoint/2010/main" val="20535952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096000" y="0"/>
            <a:ext cx="6096000" cy="6858000"/>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cxnSp>
        <p:nvCxnSpPr>
          <p:cNvPr id="4" name="Straight Connector 3"/>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6" name="TextBox 5"/>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cxnSp>
        <p:nvCxnSpPr>
          <p:cNvPr id="7" name="Straight Connector 6"/>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375938"/>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EAM OPT-1">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1" name="Picture Placeholder 12"/>
          <p:cNvSpPr>
            <a:spLocks noGrp="1"/>
          </p:cNvSpPr>
          <p:nvPr>
            <p:ph type="pic" sz="quarter" idx="11"/>
          </p:nvPr>
        </p:nvSpPr>
        <p:spPr>
          <a:xfrm>
            <a:off x="1688592" y="1725168"/>
            <a:ext cx="1804416" cy="1623974"/>
          </a:xfrm>
          <a:prstGeom prst="ellipse">
            <a:avLst/>
          </a:prstGeom>
          <a:ln w="25400">
            <a:solidFill>
              <a:schemeClr val="accent1"/>
            </a:solidFill>
          </a:ln>
        </p:spPr>
        <p:txBody>
          <a:bodyPr/>
          <a:lstStyle>
            <a:lvl1pPr>
              <a:defRPr sz="1200">
                <a:latin typeface="Calibri" panose="020F0502020204030204" pitchFamily="34" charset="0"/>
              </a:defRPr>
            </a:lvl1pPr>
          </a:lstStyle>
          <a:p>
            <a:r>
              <a:rPr lang="en-US" dirty="0"/>
              <a:t>Click icon to add picture</a:t>
            </a:r>
            <a:endParaRPr lang="uk-UA" dirty="0"/>
          </a:p>
        </p:txBody>
      </p:sp>
      <p:cxnSp>
        <p:nvCxnSpPr>
          <p:cNvPr id="10" name="Straight Connector 9"/>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94078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EAM OPT-2">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1" name="Picture Placeholder 12"/>
          <p:cNvSpPr>
            <a:spLocks noGrp="1"/>
          </p:cNvSpPr>
          <p:nvPr>
            <p:ph type="pic" sz="quarter" idx="11"/>
          </p:nvPr>
        </p:nvSpPr>
        <p:spPr>
          <a:xfrm>
            <a:off x="2334768" y="1805026"/>
            <a:ext cx="1804416" cy="1623974"/>
          </a:xfrm>
          <a:prstGeom prst="ellipse">
            <a:avLst/>
          </a:prstGeom>
          <a:ln w="25400">
            <a:solidFill>
              <a:schemeClr val="accent1"/>
            </a:solidFill>
          </a:ln>
        </p:spPr>
        <p:txBody>
          <a:bodyPr/>
          <a:lstStyle>
            <a:lvl1pPr>
              <a:defRPr sz="1200">
                <a:latin typeface="Calibri" panose="020F0502020204030204" pitchFamily="34" charset="0"/>
              </a:defRPr>
            </a:lvl1pPr>
          </a:lstStyle>
          <a:p>
            <a:r>
              <a:rPr lang="en-US" dirty="0"/>
              <a:t>Click icon to add picture</a:t>
            </a:r>
            <a:endParaRPr lang="uk-UA" dirty="0"/>
          </a:p>
        </p:txBody>
      </p:sp>
      <p:cxnSp>
        <p:nvCxnSpPr>
          <p:cNvPr id="10" name="Straight Connector 9"/>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44783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EAM OPT-3">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1" name="Picture Placeholder 12"/>
          <p:cNvSpPr>
            <a:spLocks noGrp="1"/>
          </p:cNvSpPr>
          <p:nvPr>
            <p:ph type="pic" sz="quarter" idx="11"/>
          </p:nvPr>
        </p:nvSpPr>
        <p:spPr>
          <a:xfrm>
            <a:off x="4035552" y="1878178"/>
            <a:ext cx="1633728" cy="1459382"/>
          </a:xfrm>
          <a:prstGeom prst="ellipse">
            <a:avLst/>
          </a:prstGeom>
          <a:ln w="25400">
            <a:solidFill>
              <a:schemeClr val="accent1"/>
            </a:solidFill>
          </a:ln>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0" name="Picture Placeholder 12"/>
          <p:cNvSpPr>
            <a:spLocks noGrp="1"/>
          </p:cNvSpPr>
          <p:nvPr>
            <p:ph type="pic" sz="quarter" idx="12"/>
          </p:nvPr>
        </p:nvSpPr>
        <p:spPr>
          <a:xfrm>
            <a:off x="6522720" y="1878178"/>
            <a:ext cx="1633728" cy="1459382"/>
          </a:xfrm>
          <a:prstGeom prst="ellipse">
            <a:avLst/>
          </a:prstGeom>
          <a:ln w="25400">
            <a:solidFill>
              <a:schemeClr val="accent1"/>
            </a:solidFill>
          </a:ln>
        </p:spPr>
        <p:txBody>
          <a:bodyPr/>
          <a:lstStyle>
            <a:lvl1pPr>
              <a:defRPr sz="1200">
                <a:latin typeface="Calibri" panose="020F0502020204030204" pitchFamily="34" charset="0"/>
              </a:defRPr>
            </a:lvl1pPr>
          </a:lstStyle>
          <a:p>
            <a:r>
              <a:rPr lang="en-US" dirty="0"/>
              <a:t>Click icon to add picture</a:t>
            </a:r>
            <a:endParaRPr lang="uk-UA" dirty="0"/>
          </a:p>
        </p:txBody>
      </p:sp>
      <p:cxnSp>
        <p:nvCxnSpPr>
          <p:cNvPr id="12" name="Straight Connector 1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05102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250"/>
                                        <p:tgtEl>
                                          <p:spTgt spid="10"/>
                                        </p:tgtEl>
                                      </p:cBhvr>
                                    </p:animEffect>
                                    <p:anim calcmode="lin" valueType="num">
                                      <p:cBhvr>
                                        <p:cTn id="14" dur="1250" fill="hold"/>
                                        <p:tgtEl>
                                          <p:spTgt spid="10"/>
                                        </p:tgtEl>
                                        <p:attrNameLst>
                                          <p:attrName>ppt_x</p:attrName>
                                        </p:attrNameLst>
                                      </p:cBhvr>
                                      <p:tavLst>
                                        <p:tav tm="0">
                                          <p:val>
                                            <p:strVal val="#ppt_x"/>
                                          </p:val>
                                        </p:tav>
                                        <p:tav tm="100000">
                                          <p:val>
                                            <p:strVal val="#ppt_x"/>
                                          </p:val>
                                        </p:tav>
                                      </p:tavLst>
                                    </p:anim>
                                    <p:anim calcmode="lin" valueType="num">
                                      <p:cBhvr>
                                        <p:cTn id="15" dur="1125" decel="100000" fill="hold"/>
                                        <p:tgtEl>
                                          <p:spTgt spid="10"/>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EAM OPT-4">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1" name="Picture Placeholder 12"/>
          <p:cNvSpPr>
            <a:spLocks noGrp="1"/>
          </p:cNvSpPr>
          <p:nvPr>
            <p:ph type="pic" sz="quarter" idx="11"/>
          </p:nvPr>
        </p:nvSpPr>
        <p:spPr>
          <a:xfrm>
            <a:off x="2200656" y="1912925"/>
            <a:ext cx="1633728" cy="1470355"/>
          </a:xfrm>
          <a:prstGeom prst="ellipse">
            <a:avLst/>
          </a:prstGeom>
          <a:ln w="25400">
            <a:solidFill>
              <a:schemeClr val="accent1"/>
            </a:solidFill>
          </a:ln>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0" name="Picture Placeholder 12"/>
          <p:cNvSpPr>
            <a:spLocks noGrp="1"/>
          </p:cNvSpPr>
          <p:nvPr>
            <p:ph type="pic" sz="quarter" idx="12"/>
          </p:nvPr>
        </p:nvSpPr>
        <p:spPr>
          <a:xfrm>
            <a:off x="5279136" y="1912925"/>
            <a:ext cx="1633728" cy="1470355"/>
          </a:xfrm>
          <a:prstGeom prst="ellipse">
            <a:avLst/>
          </a:prstGeom>
          <a:ln w="25400">
            <a:solidFill>
              <a:schemeClr val="accent1"/>
            </a:solidFill>
          </a:ln>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2" name="Picture Placeholder 12"/>
          <p:cNvSpPr>
            <a:spLocks noGrp="1"/>
          </p:cNvSpPr>
          <p:nvPr>
            <p:ph type="pic" sz="quarter" idx="13"/>
          </p:nvPr>
        </p:nvSpPr>
        <p:spPr>
          <a:xfrm>
            <a:off x="8351520" y="1912925"/>
            <a:ext cx="1633728" cy="1470355"/>
          </a:xfrm>
          <a:prstGeom prst="ellipse">
            <a:avLst/>
          </a:prstGeom>
          <a:ln w="25400">
            <a:solidFill>
              <a:schemeClr val="accent1"/>
            </a:solidFill>
          </a:ln>
        </p:spPr>
        <p:txBody>
          <a:bodyPr/>
          <a:lstStyle>
            <a:lvl1pPr>
              <a:defRPr sz="1200">
                <a:latin typeface="Calibri" panose="020F0502020204030204" pitchFamily="34" charset="0"/>
              </a:defRPr>
            </a:lvl1pPr>
          </a:lstStyle>
          <a:p>
            <a:r>
              <a:rPr lang="en-US" dirty="0"/>
              <a:t>Click icon to add picture</a:t>
            </a:r>
            <a:endParaRPr lang="uk-UA" dirty="0"/>
          </a:p>
        </p:txBody>
      </p:sp>
      <p:cxnSp>
        <p:nvCxnSpPr>
          <p:cNvPr id="13" name="Straight Connector 12"/>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52184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250"/>
                                        <p:tgtEl>
                                          <p:spTgt spid="10"/>
                                        </p:tgtEl>
                                      </p:cBhvr>
                                    </p:animEffect>
                                    <p:anim calcmode="lin" valueType="num">
                                      <p:cBhvr>
                                        <p:cTn id="14" dur="1250" fill="hold"/>
                                        <p:tgtEl>
                                          <p:spTgt spid="10"/>
                                        </p:tgtEl>
                                        <p:attrNameLst>
                                          <p:attrName>ppt_x</p:attrName>
                                        </p:attrNameLst>
                                      </p:cBhvr>
                                      <p:tavLst>
                                        <p:tav tm="0">
                                          <p:val>
                                            <p:strVal val="#ppt_x"/>
                                          </p:val>
                                        </p:tav>
                                        <p:tav tm="100000">
                                          <p:val>
                                            <p:strVal val="#ppt_x"/>
                                          </p:val>
                                        </p:tav>
                                      </p:tavLst>
                                    </p:anim>
                                    <p:anim calcmode="lin" valueType="num">
                                      <p:cBhvr>
                                        <p:cTn id="15" dur="1125" decel="100000" fill="hold"/>
                                        <p:tgtEl>
                                          <p:spTgt spid="10"/>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anim calcmode="lin" valueType="num">
                                      <p:cBhvr>
                                        <p:cTn id="20" dur="1250" fill="hold"/>
                                        <p:tgtEl>
                                          <p:spTgt spid="12"/>
                                        </p:tgtEl>
                                        <p:attrNameLst>
                                          <p:attrName>ppt_x</p:attrName>
                                        </p:attrNameLst>
                                      </p:cBhvr>
                                      <p:tavLst>
                                        <p:tav tm="0">
                                          <p:val>
                                            <p:strVal val="#ppt_x"/>
                                          </p:val>
                                        </p:tav>
                                        <p:tav tm="100000">
                                          <p:val>
                                            <p:strVal val="#ppt_x"/>
                                          </p:val>
                                        </p:tav>
                                      </p:tavLst>
                                    </p:anim>
                                    <p:anim calcmode="lin" valueType="num">
                                      <p:cBhvr>
                                        <p:cTn id="21" dur="1125" decel="100000" fill="hold"/>
                                        <p:tgtEl>
                                          <p:spTgt spid="1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EAM OPT-5">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1" name="Picture Placeholder 12"/>
          <p:cNvSpPr>
            <a:spLocks noGrp="1"/>
          </p:cNvSpPr>
          <p:nvPr>
            <p:ph type="pic" sz="quarter" idx="11"/>
          </p:nvPr>
        </p:nvSpPr>
        <p:spPr>
          <a:xfrm>
            <a:off x="2225040" y="2043582"/>
            <a:ext cx="1060704" cy="954634"/>
          </a:xfrm>
          <a:prstGeom prst="ellipse">
            <a:avLst/>
          </a:prstGeom>
          <a:ln w="25400">
            <a:solidFill>
              <a:schemeClr val="accent1"/>
            </a:solidFill>
          </a:ln>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0" name="Picture Placeholder 12"/>
          <p:cNvSpPr>
            <a:spLocks noGrp="1"/>
          </p:cNvSpPr>
          <p:nvPr>
            <p:ph type="pic" sz="quarter" idx="12"/>
          </p:nvPr>
        </p:nvSpPr>
        <p:spPr>
          <a:xfrm>
            <a:off x="2225040" y="3886200"/>
            <a:ext cx="1060704" cy="954634"/>
          </a:xfrm>
          <a:prstGeom prst="ellipse">
            <a:avLst/>
          </a:prstGeom>
          <a:ln w="25400">
            <a:solidFill>
              <a:schemeClr val="accent1"/>
            </a:solidFill>
          </a:ln>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2" name="Picture Placeholder 12"/>
          <p:cNvSpPr>
            <a:spLocks noGrp="1"/>
          </p:cNvSpPr>
          <p:nvPr>
            <p:ph type="pic" sz="quarter" idx="13"/>
          </p:nvPr>
        </p:nvSpPr>
        <p:spPr>
          <a:xfrm>
            <a:off x="6541008" y="2043582"/>
            <a:ext cx="1060704" cy="954634"/>
          </a:xfrm>
          <a:prstGeom prst="ellipse">
            <a:avLst/>
          </a:prstGeom>
          <a:ln w="25400">
            <a:solidFill>
              <a:schemeClr val="accent1"/>
            </a:solidFill>
          </a:ln>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3" name="Picture Placeholder 12"/>
          <p:cNvSpPr>
            <a:spLocks noGrp="1"/>
          </p:cNvSpPr>
          <p:nvPr>
            <p:ph type="pic" sz="quarter" idx="14"/>
          </p:nvPr>
        </p:nvSpPr>
        <p:spPr>
          <a:xfrm>
            <a:off x="6541008" y="3887216"/>
            <a:ext cx="1060704" cy="954634"/>
          </a:xfrm>
          <a:prstGeom prst="ellipse">
            <a:avLst/>
          </a:prstGeom>
          <a:ln w="25400">
            <a:solidFill>
              <a:schemeClr val="accent1"/>
            </a:solidFill>
          </a:ln>
        </p:spPr>
        <p:txBody>
          <a:bodyPr/>
          <a:lstStyle>
            <a:lvl1pPr>
              <a:defRPr sz="1200">
                <a:latin typeface="Calibri" panose="020F0502020204030204" pitchFamily="34" charset="0"/>
              </a:defRPr>
            </a:lvl1pPr>
          </a:lstStyle>
          <a:p>
            <a:r>
              <a:rPr lang="en-US" dirty="0"/>
              <a:t>Click icon to add picture</a:t>
            </a:r>
            <a:endParaRPr lang="uk-UA" dirty="0"/>
          </a:p>
        </p:txBody>
      </p:sp>
      <p:cxnSp>
        <p:nvCxnSpPr>
          <p:cNvPr id="14" name="Straight Connector 13"/>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1888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125" decel="100000" fill="hold"/>
                                        <p:tgtEl>
                                          <p:spTgt spid="1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250"/>
                                        <p:tgtEl>
                                          <p:spTgt spid="10"/>
                                        </p:tgtEl>
                                      </p:cBhvr>
                                    </p:animEffect>
                                    <p:anim calcmode="lin" valueType="num">
                                      <p:cBhvr>
                                        <p:cTn id="20" dur="1250" fill="hold"/>
                                        <p:tgtEl>
                                          <p:spTgt spid="10"/>
                                        </p:tgtEl>
                                        <p:attrNameLst>
                                          <p:attrName>ppt_x</p:attrName>
                                        </p:attrNameLst>
                                      </p:cBhvr>
                                      <p:tavLst>
                                        <p:tav tm="0">
                                          <p:val>
                                            <p:strVal val="#ppt_x"/>
                                          </p:val>
                                        </p:tav>
                                        <p:tav tm="100000">
                                          <p:val>
                                            <p:strVal val="#ppt_x"/>
                                          </p:val>
                                        </p:tav>
                                      </p:tavLst>
                                    </p:anim>
                                    <p:anim calcmode="lin" valueType="num">
                                      <p:cBhvr>
                                        <p:cTn id="21" dur="1125" decel="100000" fill="hold"/>
                                        <p:tgtEl>
                                          <p:spTgt spid="10"/>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7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250"/>
                                        <p:tgtEl>
                                          <p:spTgt spid="13"/>
                                        </p:tgtEl>
                                      </p:cBhvr>
                                    </p:animEffect>
                                    <p:anim calcmode="lin" valueType="num">
                                      <p:cBhvr>
                                        <p:cTn id="26" dur="1250" fill="hold"/>
                                        <p:tgtEl>
                                          <p:spTgt spid="13"/>
                                        </p:tgtEl>
                                        <p:attrNameLst>
                                          <p:attrName>ppt_x</p:attrName>
                                        </p:attrNameLst>
                                      </p:cBhvr>
                                      <p:tavLst>
                                        <p:tav tm="0">
                                          <p:val>
                                            <p:strVal val="#ppt_x"/>
                                          </p:val>
                                        </p:tav>
                                        <p:tav tm="100000">
                                          <p:val>
                                            <p:strVal val="#ppt_x"/>
                                          </p:val>
                                        </p:tav>
                                      </p:tavLst>
                                    </p:anim>
                                    <p:anim calcmode="lin" valueType="num">
                                      <p:cBhvr>
                                        <p:cTn id="27" dur="1125" decel="100000" fill="hold"/>
                                        <p:tgtEl>
                                          <p:spTgt spid="13"/>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3" grpId="0" animBg="1"/>
    </p:bldLst>
  </p:timing>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EAM OPT-6">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6" name="Picture Placeholder 5"/>
          <p:cNvSpPr>
            <a:spLocks noGrp="1"/>
          </p:cNvSpPr>
          <p:nvPr>
            <p:ph type="pic" sz="quarter" idx="11"/>
          </p:nvPr>
        </p:nvSpPr>
        <p:spPr>
          <a:xfrm>
            <a:off x="1524000" y="1783080"/>
            <a:ext cx="1219200" cy="109728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0" name="Picture Placeholder 5"/>
          <p:cNvSpPr>
            <a:spLocks noGrp="1"/>
          </p:cNvSpPr>
          <p:nvPr>
            <p:ph type="pic" sz="quarter" idx="12"/>
          </p:nvPr>
        </p:nvSpPr>
        <p:spPr>
          <a:xfrm>
            <a:off x="1524000" y="2880360"/>
            <a:ext cx="1219200" cy="109728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1" name="Picture Placeholder 5"/>
          <p:cNvSpPr>
            <a:spLocks noGrp="1"/>
          </p:cNvSpPr>
          <p:nvPr>
            <p:ph type="pic" sz="quarter" idx="13"/>
          </p:nvPr>
        </p:nvSpPr>
        <p:spPr>
          <a:xfrm>
            <a:off x="1524000" y="3977640"/>
            <a:ext cx="1219200" cy="109728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2" name="Picture Placeholder 5"/>
          <p:cNvSpPr>
            <a:spLocks noGrp="1"/>
          </p:cNvSpPr>
          <p:nvPr>
            <p:ph type="pic" sz="quarter" idx="14"/>
          </p:nvPr>
        </p:nvSpPr>
        <p:spPr>
          <a:xfrm>
            <a:off x="2743200" y="1783080"/>
            <a:ext cx="1219200" cy="109728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4" name="Picture Placeholder 5"/>
          <p:cNvSpPr>
            <a:spLocks noGrp="1"/>
          </p:cNvSpPr>
          <p:nvPr>
            <p:ph type="pic" sz="quarter" idx="16"/>
          </p:nvPr>
        </p:nvSpPr>
        <p:spPr>
          <a:xfrm>
            <a:off x="2743200" y="3977640"/>
            <a:ext cx="1219200" cy="109728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5" name="Picture Placeholder 5"/>
          <p:cNvSpPr>
            <a:spLocks noGrp="1"/>
          </p:cNvSpPr>
          <p:nvPr>
            <p:ph type="pic" sz="quarter" idx="17"/>
          </p:nvPr>
        </p:nvSpPr>
        <p:spPr>
          <a:xfrm>
            <a:off x="3962400" y="1783080"/>
            <a:ext cx="1219200" cy="109728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6" name="Picture Placeholder 5"/>
          <p:cNvSpPr>
            <a:spLocks noGrp="1"/>
          </p:cNvSpPr>
          <p:nvPr>
            <p:ph type="pic" sz="quarter" idx="18"/>
          </p:nvPr>
        </p:nvSpPr>
        <p:spPr>
          <a:xfrm>
            <a:off x="3962400" y="2880360"/>
            <a:ext cx="1219200" cy="109728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7" name="Picture Placeholder 5"/>
          <p:cNvSpPr>
            <a:spLocks noGrp="1"/>
          </p:cNvSpPr>
          <p:nvPr>
            <p:ph type="pic" sz="quarter" idx="19"/>
          </p:nvPr>
        </p:nvSpPr>
        <p:spPr>
          <a:xfrm>
            <a:off x="3962400" y="3977640"/>
            <a:ext cx="1219200" cy="109728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cxnSp>
        <p:nvCxnSpPr>
          <p:cNvPr id="18" name="Straight Connector 17"/>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8250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125" decel="100000" fill="hold"/>
                                        <p:tgtEl>
                                          <p:spTgt spid="1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250"/>
                                        <p:tgtEl>
                                          <p:spTgt spid="15"/>
                                        </p:tgtEl>
                                      </p:cBhvr>
                                    </p:animEffect>
                                    <p:anim calcmode="lin" valueType="num">
                                      <p:cBhvr>
                                        <p:cTn id="20" dur="1250" fill="hold"/>
                                        <p:tgtEl>
                                          <p:spTgt spid="15"/>
                                        </p:tgtEl>
                                        <p:attrNameLst>
                                          <p:attrName>ppt_x</p:attrName>
                                        </p:attrNameLst>
                                      </p:cBhvr>
                                      <p:tavLst>
                                        <p:tav tm="0">
                                          <p:val>
                                            <p:strVal val="#ppt_x"/>
                                          </p:val>
                                        </p:tav>
                                        <p:tav tm="100000">
                                          <p:val>
                                            <p:strVal val="#ppt_x"/>
                                          </p:val>
                                        </p:tav>
                                      </p:tavLst>
                                    </p:anim>
                                    <p:anim calcmode="lin" valueType="num">
                                      <p:cBhvr>
                                        <p:cTn id="21" dur="1125" decel="100000" fill="hold"/>
                                        <p:tgtEl>
                                          <p:spTgt spid="15"/>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0"/>
                                  </p:stCondLst>
                                  <p:endCondLst>
                                    <p:cond evt="begin" delay="0">
                                      <p:tn val="23"/>
                                    </p:cond>
                                  </p:end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250"/>
                                        <p:tgtEl>
                                          <p:spTgt spid="10"/>
                                        </p:tgtEl>
                                      </p:cBhvr>
                                    </p:animEffect>
                                    <p:anim calcmode="lin" valueType="num">
                                      <p:cBhvr>
                                        <p:cTn id="26" dur="1250" fill="hold"/>
                                        <p:tgtEl>
                                          <p:spTgt spid="10"/>
                                        </p:tgtEl>
                                        <p:attrNameLst>
                                          <p:attrName>ppt_x</p:attrName>
                                        </p:attrNameLst>
                                      </p:cBhvr>
                                      <p:tavLst>
                                        <p:tav tm="0">
                                          <p:val>
                                            <p:strVal val="#ppt_x"/>
                                          </p:val>
                                        </p:tav>
                                        <p:tav tm="100000">
                                          <p:val>
                                            <p:strVal val="#ppt_x"/>
                                          </p:val>
                                        </p:tav>
                                      </p:tavLst>
                                    </p:anim>
                                    <p:anim calcmode="lin" valueType="num">
                                      <p:cBhvr>
                                        <p:cTn id="27" dur="1125" decel="100000" fill="hold"/>
                                        <p:tgtEl>
                                          <p:spTgt spid="10"/>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250"/>
                                        <p:tgtEl>
                                          <p:spTgt spid="16"/>
                                        </p:tgtEl>
                                      </p:cBhvr>
                                    </p:animEffect>
                                    <p:anim calcmode="lin" valueType="num">
                                      <p:cBhvr>
                                        <p:cTn id="32" dur="1250" fill="hold"/>
                                        <p:tgtEl>
                                          <p:spTgt spid="16"/>
                                        </p:tgtEl>
                                        <p:attrNameLst>
                                          <p:attrName>ppt_x</p:attrName>
                                        </p:attrNameLst>
                                      </p:cBhvr>
                                      <p:tavLst>
                                        <p:tav tm="0">
                                          <p:val>
                                            <p:strVal val="#ppt_x"/>
                                          </p:val>
                                        </p:tav>
                                        <p:tav tm="100000">
                                          <p:val>
                                            <p:strVal val="#ppt_x"/>
                                          </p:val>
                                        </p:tav>
                                      </p:tavLst>
                                    </p:anim>
                                    <p:anim calcmode="lin" valueType="num">
                                      <p:cBhvr>
                                        <p:cTn id="33" dur="1125" decel="100000" fill="hold"/>
                                        <p:tgtEl>
                                          <p:spTgt spid="16"/>
                                        </p:tgtEl>
                                        <p:attrNameLst>
                                          <p:attrName>ppt_y</p:attrName>
                                        </p:attrNameLst>
                                      </p:cBhvr>
                                      <p:tavLst>
                                        <p:tav tm="0">
                                          <p:val>
                                            <p:strVal val="#ppt_y+1"/>
                                          </p:val>
                                        </p:tav>
                                        <p:tav tm="100000">
                                          <p:val>
                                            <p:strVal val="#ppt_y-.03"/>
                                          </p:val>
                                        </p:tav>
                                      </p:tavLst>
                                    </p:anim>
                                    <p:anim calcmode="lin" valueType="num">
                                      <p:cBhvr>
                                        <p:cTn id="34" dur="125" accel="100000" fill="hold">
                                          <p:stCondLst>
                                            <p:cond delay="1125"/>
                                          </p:stCondLst>
                                        </p:cTn>
                                        <p:tgtEl>
                                          <p:spTgt spid="1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nodePh="1">
                                  <p:stCondLst>
                                    <p:cond delay="0"/>
                                  </p:stCondLst>
                                  <p:endCondLst>
                                    <p:cond evt="begin" delay="0">
                                      <p:tn val="35"/>
                                    </p:cond>
                                  </p:end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250"/>
                                        <p:tgtEl>
                                          <p:spTgt spid="11"/>
                                        </p:tgtEl>
                                      </p:cBhvr>
                                    </p:animEffect>
                                    <p:anim calcmode="lin" valueType="num">
                                      <p:cBhvr>
                                        <p:cTn id="38" dur="1250" fill="hold"/>
                                        <p:tgtEl>
                                          <p:spTgt spid="11"/>
                                        </p:tgtEl>
                                        <p:attrNameLst>
                                          <p:attrName>ppt_x</p:attrName>
                                        </p:attrNameLst>
                                      </p:cBhvr>
                                      <p:tavLst>
                                        <p:tav tm="0">
                                          <p:val>
                                            <p:strVal val="#ppt_x"/>
                                          </p:val>
                                        </p:tav>
                                        <p:tav tm="100000">
                                          <p:val>
                                            <p:strVal val="#ppt_x"/>
                                          </p:val>
                                        </p:tav>
                                      </p:tavLst>
                                    </p:anim>
                                    <p:anim calcmode="lin" valueType="num">
                                      <p:cBhvr>
                                        <p:cTn id="39" dur="1125" decel="100000" fill="hold"/>
                                        <p:tgtEl>
                                          <p:spTgt spid="11"/>
                                        </p:tgtEl>
                                        <p:attrNameLst>
                                          <p:attrName>ppt_y</p:attrName>
                                        </p:attrNameLst>
                                      </p:cBhvr>
                                      <p:tavLst>
                                        <p:tav tm="0">
                                          <p:val>
                                            <p:strVal val="#ppt_y+1"/>
                                          </p:val>
                                        </p:tav>
                                        <p:tav tm="100000">
                                          <p:val>
                                            <p:strVal val="#ppt_y-.03"/>
                                          </p:val>
                                        </p:tav>
                                      </p:tavLst>
                                    </p:anim>
                                    <p:anim calcmode="lin" valueType="num">
                                      <p:cBhvr>
                                        <p:cTn id="4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250"/>
                                        <p:tgtEl>
                                          <p:spTgt spid="14"/>
                                        </p:tgtEl>
                                      </p:cBhvr>
                                    </p:animEffect>
                                    <p:anim calcmode="lin" valueType="num">
                                      <p:cBhvr>
                                        <p:cTn id="44" dur="1250" fill="hold"/>
                                        <p:tgtEl>
                                          <p:spTgt spid="14"/>
                                        </p:tgtEl>
                                        <p:attrNameLst>
                                          <p:attrName>ppt_x</p:attrName>
                                        </p:attrNameLst>
                                      </p:cBhvr>
                                      <p:tavLst>
                                        <p:tav tm="0">
                                          <p:val>
                                            <p:strVal val="#ppt_x"/>
                                          </p:val>
                                        </p:tav>
                                        <p:tav tm="100000">
                                          <p:val>
                                            <p:strVal val="#ppt_x"/>
                                          </p:val>
                                        </p:tav>
                                      </p:tavLst>
                                    </p:anim>
                                    <p:anim calcmode="lin" valueType="num">
                                      <p:cBhvr>
                                        <p:cTn id="45" dur="1125" decel="100000" fill="hold"/>
                                        <p:tgtEl>
                                          <p:spTgt spid="14"/>
                                        </p:tgtEl>
                                        <p:attrNameLst>
                                          <p:attrName>ppt_y</p:attrName>
                                        </p:attrNameLst>
                                      </p:cBhvr>
                                      <p:tavLst>
                                        <p:tav tm="0">
                                          <p:val>
                                            <p:strVal val="#ppt_y+1"/>
                                          </p:val>
                                        </p:tav>
                                        <p:tav tm="100000">
                                          <p:val>
                                            <p:strVal val="#ppt_y-.03"/>
                                          </p:val>
                                        </p:tav>
                                      </p:tavLst>
                                    </p:anim>
                                    <p:anim calcmode="lin" valueType="num">
                                      <p:cBhvr>
                                        <p:cTn id="46"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nodePh="1">
                                  <p:stCondLst>
                                    <p:cond delay="0"/>
                                  </p:stCondLst>
                                  <p:endCondLst>
                                    <p:cond evt="begin" delay="0">
                                      <p:tn val="47"/>
                                    </p:cond>
                                  </p:end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250"/>
                                        <p:tgtEl>
                                          <p:spTgt spid="17"/>
                                        </p:tgtEl>
                                      </p:cBhvr>
                                    </p:animEffect>
                                    <p:anim calcmode="lin" valueType="num">
                                      <p:cBhvr>
                                        <p:cTn id="50" dur="1250" fill="hold"/>
                                        <p:tgtEl>
                                          <p:spTgt spid="17"/>
                                        </p:tgtEl>
                                        <p:attrNameLst>
                                          <p:attrName>ppt_x</p:attrName>
                                        </p:attrNameLst>
                                      </p:cBhvr>
                                      <p:tavLst>
                                        <p:tav tm="0">
                                          <p:val>
                                            <p:strVal val="#ppt_x"/>
                                          </p:val>
                                        </p:tav>
                                        <p:tav tm="100000">
                                          <p:val>
                                            <p:strVal val="#ppt_x"/>
                                          </p:val>
                                        </p:tav>
                                      </p:tavLst>
                                    </p:anim>
                                    <p:anim calcmode="lin" valueType="num">
                                      <p:cBhvr>
                                        <p:cTn id="51" dur="1125" decel="100000" fill="hold"/>
                                        <p:tgtEl>
                                          <p:spTgt spid="17"/>
                                        </p:tgtEl>
                                        <p:attrNameLst>
                                          <p:attrName>ppt_y</p:attrName>
                                        </p:attrNameLst>
                                      </p:cBhvr>
                                      <p:tavLst>
                                        <p:tav tm="0">
                                          <p:val>
                                            <p:strVal val="#ppt_y+1"/>
                                          </p:val>
                                        </p:tav>
                                        <p:tav tm="100000">
                                          <p:val>
                                            <p:strVal val="#ppt_y-.03"/>
                                          </p:val>
                                        </p:tav>
                                      </p:tavLst>
                                    </p:anim>
                                    <p:anim calcmode="lin" valueType="num">
                                      <p:cBhvr>
                                        <p:cTn id="52" dur="125" accel="100000" fill="hold">
                                          <p:stCondLst>
                                            <p:cond delay="1125"/>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4" grpId="0"/>
      <p:bldP spid="15" grpId="0"/>
      <p:bldP spid="16" grpId="0"/>
      <p:bldP spid="17" grpId="0"/>
    </p:bldLst>
  </p:timing>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658368" y="1815999"/>
            <a:ext cx="6035040" cy="3599078"/>
          </a:xfrm>
          <a:prstGeom prst="rect">
            <a:avLst/>
          </a:prstGeom>
          <a:effectLst>
            <a:outerShdw blurRad="127000" dist="38100" dir="5400000" algn="t" rotWithShape="0">
              <a:prstClr val="black">
                <a:alpha val="67000"/>
              </a:prstClr>
            </a:outerShdw>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cxnSp>
        <p:nvCxnSpPr>
          <p:cNvPr id="10" name="Straight Connector 9"/>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32166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PORTFOLIO OPT-2">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0" name="Picture Placeholder 2"/>
          <p:cNvSpPr>
            <a:spLocks noGrp="1"/>
          </p:cNvSpPr>
          <p:nvPr>
            <p:ph type="pic" sz="quarter" idx="12"/>
          </p:nvPr>
        </p:nvSpPr>
        <p:spPr>
          <a:xfrm>
            <a:off x="914400" y="1772107"/>
            <a:ext cx="4876800" cy="3291840"/>
          </a:xfrm>
          <a:prstGeom prst="rect">
            <a:avLst/>
          </a:prstGeom>
          <a:effectLst>
            <a:outerShdw blurRad="127000" dist="38100" dir="5400000" algn="t" rotWithShape="0">
              <a:prstClr val="black">
                <a:alpha val="67000"/>
              </a:prstClr>
            </a:outerShdw>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1" name="Picture Placeholder 2"/>
          <p:cNvSpPr>
            <a:spLocks noGrp="1"/>
          </p:cNvSpPr>
          <p:nvPr>
            <p:ph type="pic" sz="quarter" idx="13"/>
          </p:nvPr>
        </p:nvSpPr>
        <p:spPr>
          <a:xfrm>
            <a:off x="6400800" y="1772107"/>
            <a:ext cx="4876800" cy="3291840"/>
          </a:xfrm>
          <a:prstGeom prst="rect">
            <a:avLst/>
          </a:prstGeom>
          <a:effectLst>
            <a:outerShdw blurRad="127000" dist="38100" dir="5400000" algn="t" rotWithShape="0">
              <a:prstClr val="black">
                <a:alpha val="67000"/>
              </a:prstClr>
            </a:outerShdw>
          </a:effectLst>
        </p:spPr>
        <p:txBody>
          <a:bodyPr/>
          <a:lstStyle>
            <a:lvl1pPr>
              <a:defRPr sz="1200">
                <a:latin typeface="Calibri" panose="020F0502020204030204" pitchFamily="34" charset="0"/>
              </a:defRPr>
            </a:lvl1pPr>
          </a:lstStyle>
          <a:p>
            <a:r>
              <a:rPr lang="en-US" dirty="0"/>
              <a:t>Click icon to add picture</a:t>
            </a:r>
            <a:endParaRPr lang="uk-UA" dirty="0"/>
          </a:p>
        </p:txBody>
      </p:sp>
      <p:cxnSp>
        <p:nvCxnSpPr>
          <p:cNvPr id="12" name="Straight Connector 1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92736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250"/>
                                        <p:tgtEl>
                                          <p:spTgt spid="11"/>
                                        </p:tgtEl>
                                      </p:cBhvr>
                                    </p:animEffect>
                                    <p:anim calcmode="lin" valueType="num">
                                      <p:cBhvr>
                                        <p:cTn id="14" dur="1250" fill="hold"/>
                                        <p:tgtEl>
                                          <p:spTgt spid="11"/>
                                        </p:tgtEl>
                                        <p:attrNameLst>
                                          <p:attrName>ppt_x</p:attrName>
                                        </p:attrNameLst>
                                      </p:cBhvr>
                                      <p:tavLst>
                                        <p:tav tm="0">
                                          <p:val>
                                            <p:strVal val="#ppt_x"/>
                                          </p:val>
                                        </p:tav>
                                        <p:tav tm="100000">
                                          <p:val>
                                            <p:strVal val="#ppt_x"/>
                                          </p:val>
                                        </p:tav>
                                      </p:tavLst>
                                    </p:anim>
                                    <p:anim calcmode="lin" valueType="num">
                                      <p:cBhvr>
                                        <p:cTn id="15" dur="1125" decel="100000" fill="hold"/>
                                        <p:tgtEl>
                                          <p:spTgt spid="11"/>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PORTFOLIO OPT-3">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0" name="Picture Placeholder 2"/>
          <p:cNvSpPr>
            <a:spLocks noGrp="1"/>
          </p:cNvSpPr>
          <p:nvPr>
            <p:ph type="pic" sz="quarter" idx="12"/>
          </p:nvPr>
        </p:nvSpPr>
        <p:spPr>
          <a:xfrm>
            <a:off x="838200" y="1920240"/>
            <a:ext cx="3352800" cy="1645920"/>
          </a:xfrm>
          <a:prstGeom prst="rect">
            <a:avLst/>
          </a:prstGeom>
          <a:effectLst>
            <a:outerShdw blurRad="88900" dist="38100" dir="5400000" algn="t" rotWithShape="0">
              <a:prstClr val="black">
                <a:alpha val="67000"/>
              </a:prstClr>
            </a:outerShdw>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1" name="Picture Placeholder 2"/>
          <p:cNvSpPr>
            <a:spLocks noGrp="1"/>
          </p:cNvSpPr>
          <p:nvPr>
            <p:ph type="pic" sz="quarter" idx="13"/>
          </p:nvPr>
        </p:nvSpPr>
        <p:spPr>
          <a:xfrm>
            <a:off x="8001000" y="1920240"/>
            <a:ext cx="3352800" cy="1645920"/>
          </a:xfrm>
          <a:prstGeom prst="rect">
            <a:avLst/>
          </a:prstGeom>
          <a:effectLst>
            <a:outerShdw blurRad="88900" dist="38100" dir="5400000" algn="t" rotWithShape="0">
              <a:prstClr val="black">
                <a:alpha val="67000"/>
              </a:prstClr>
            </a:outerShdw>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2" name="Picture Placeholder 2"/>
          <p:cNvSpPr>
            <a:spLocks noGrp="1"/>
          </p:cNvSpPr>
          <p:nvPr>
            <p:ph type="pic" sz="quarter" idx="14"/>
          </p:nvPr>
        </p:nvSpPr>
        <p:spPr>
          <a:xfrm>
            <a:off x="4419600" y="1920240"/>
            <a:ext cx="3352800" cy="1645920"/>
          </a:xfrm>
          <a:prstGeom prst="rect">
            <a:avLst/>
          </a:prstGeom>
          <a:effectLst>
            <a:outerShdw blurRad="88900" dist="38100" dir="5400000" algn="t" rotWithShape="0">
              <a:prstClr val="black">
                <a:alpha val="67000"/>
              </a:prstClr>
            </a:outerShdw>
          </a:effectLst>
        </p:spPr>
        <p:txBody>
          <a:bodyPr/>
          <a:lstStyle>
            <a:lvl1pPr>
              <a:defRPr sz="1200">
                <a:latin typeface="Calibri" panose="020F0502020204030204" pitchFamily="34" charset="0"/>
              </a:defRPr>
            </a:lvl1pPr>
          </a:lstStyle>
          <a:p>
            <a:r>
              <a:rPr lang="en-US" dirty="0"/>
              <a:t>Click icon to add picture</a:t>
            </a:r>
            <a:endParaRPr lang="uk-UA" dirty="0"/>
          </a:p>
        </p:txBody>
      </p:sp>
      <p:cxnSp>
        <p:nvCxnSpPr>
          <p:cNvPr id="13" name="Straight Connector 12"/>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71124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125" decel="100000" fill="hold"/>
                                        <p:tgtEl>
                                          <p:spTgt spid="1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250"/>
                                        <p:tgtEl>
                                          <p:spTgt spid="11"/>
                                        </p:tgtEl>
                                      </p:cBhvr>
                                    </p:animEffect>
                                    <p:anim calcmode="lin" valueType="num">
                                      <p:cBhvr>
                                        <p:cTn id="20" dur="1250" fill="hold"/>
                                        <p:tgtEl>
                                          <p:spTgt spid="11"/>
                                        </p:tgtEl>
                                        <p:attrNameLst>
                                          <p:attrName>ppt_x</p:attrName>
                                        </p:attrNameLst>
                                      </p:cBhvr>
                                      <p:tavLst>
                                        <p:tav tm="0">
                                          <p:val>
                                            <p:strVal val="#ppt_x"/>
                                          </p:val>
                                        </p:tav>
                                        <p:tav tm="100000">
                                          <p:val>
                                            <p:strVal val="#ppt_x"/>
                                          </p:val>
                                        </p:tav>
                                      </p:tavLst>
                                    </p:anim>
                                    <p:anim calcmode="lin" valueType="num">
                                      <p:cBhvr>
                                        <p:cTn id="21" dur="1125" decel="100000" fill="hold"/>
                                        <p:tgtEl>
                                          <p:spTgt spid="11"/>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ARK TOP SLIDE">
    <p:spTree>
      <p:nvGrpSpPr>
        <p:cNvPr id="1" name=""/>
        <p:cNvGrpSpPr/>
        <p:nvPr/>
      </p:nvGrpSpPr>
      <p:grpSpPr>
        <a:xfrm>
          <a:off x="0" y="0"/>
          <a:ext cx="0" cy="0"/>
          <a:chOff x="0" y="0"/>
          <a:chExt cx="0" cy="0"/>
        </a:xfrm>
      </p:grpSpPr>
      <p:sp>
        <p:nvSpPr>
          <p:cNvPr id="3" name="Rectangle 2"/>
          <p:cNvSpPr/>
          <p:nvPr/>
        </p:nvSpPr>
        <p:spPr>
          <a:xfrm>
            <a:off x="0" y="0"/>
            <a:ext cx="12192000" cy="3429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algn="ctr"/>
            <a:endParaRPr lang="uk-UA" sz="1680" dirty="0">
              <a:solidFill>
                <a:schemeClr val="tx1"/>
              </a:solidFill>
              <a:latin typeface="Calibri" panose="020F0502020204030204" pitchFamily="34" charset="0"/>
            </a:endParaRPr>
          </a:p>
        </p:txBody>
      </p:sp>
      <p:cxnSp>
        <p:nvCxnSpPr>
          <p:cNvPr id="2" name="Straight Connector 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cxnSp>
        <p:nvCxnSpPr>
          <p:cNvPr id="5" name="Straight Connector 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solidFill>
                  <a:schemeClr val="bg2"/>
                </a:solidFill>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Tree>
    <p:extLst>
      <p:ext uri="{BB962C8B-B14F-4D97-AF65-F5344CB8AC3E}">
        <p14:creationId xmlns:p14="http://schemas.microsoft.com/office/powerpoint/2010/main" val="412769204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PORTFOLIO OPT-4">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3" name="Picture Placeholder 2"/>
          <p:cNvSpPr>
            <a:spLocks noGrp="1"/>
          </p:cNvSpPr>
          <p:nvPr>
            <p:ph type="pic" sz="quarter" idx="12"/>
          </p:nvPr>
        </p:nvSpPr>
        <p:spPr>
          <a:xfrm>
            <a:off x="838200" y="1783080"/>
            <a:ext cx="3352800" cy="3017520"/>
          </a:xfrm>
          <a:prstGeom prst="rect">
            <a:avLst/>
          </a:prstGeom>
          <a:effectLst>
            <a:outerShdw blurRad="127000" dist="38100" dir="5400000" algn="t" rotWithShape="0">
              <a:prstClr val="black">
                <a:alpha val="67000"/>
              </a:prstClr>
            </a:outerShdw>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4" name="Picture Placeholder 2"/>
          <p:cNvSpPr>
            <a:spLocks noGrp="1"/>
          </p:cNvSpPr>
          <p:nvPr>
            <p:ph type="pic" sz="quarter" idx="13"/>
          </p:nvPr>
        </p:nvSpPr>
        <p:spPr>
          <a:xfrm>
            <a:off x="8001000" y="1783080"/>
            <a:ext cx="3352800" cy="3017520"/>
          </a:xfrm>
          <a:prstGeom prst="rect">
            <a:avLst/>
          </a:prstGeom>
          <a:effectLst>
            <a:outerShdw blurRad="127000" dist="38100" dir="5400000" algn="t" rotWithShape="0">
              <a:prstClr val="black">
                <a:alpha val="67000"/>
              </a:prstClr>
            </a:outerShdw>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5" name="Picture Placeholder 2"/>
          <p:cNvSpPr>
            <a:spLocks noGrp="1"/>
          </p:cNvSpPr>
          <p:nvPr>
            <p:ph type="pic" sz="quarter" idx="14"/>
          </p:nvPr>
        </p:nvSpPr>
        <p:spPr>
          <a:xfrm>
            <a:off x="4419600" y="1783080"/>
            <a:ext cx="3352800" cy="3017520"/>
          </a:xfrm>
          <a:prstGeom prst="rect">
            <a:avLst/>
          </a:prstGeom>
          <a:effectLst>
            <a:outerShdw blurRad="127000" dist="38100" dir="5400000" algn="t" rotWithShape="0">
              <a:prstClr val="black">
                <a:alpha val="67000"/>
              </a:prstClr>
            </a:outerShdw>
          </a:effectLst>
        </p:spPr>
        <p:txBody>
          <a:bodyPr/>
          <a:lstStyle>
            <a:lvl1pPr>
              <a:defRPr sz="1200">
                <a:latin typeface="Calibri" panose="020F0502020204030204" pitchFamily="34" charset="0"/>
              </a:defRPr>
            </a:lvl1pPr>
          </a:lstStyle>
          <a:p>
            <a:r>
              <a:rPr lang="en-US" dirty="0"/>
              <a:t>Click icon to add picture</a:t>
            </a:r>
            <a:endParaRPr lang="uk-UA" dirty="0"/>
          </a:p>
        </p:txBody>
      </p:sp>
      <p:cxnSp>
        <p:nvCxnSpPr>
          <p:cNvPr id="11" name="Straight Connector 10"/>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8048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ppt_x</p:attrName>
                                        </p:attrNameLst>
                                      </p:cBhvr>
                                      <p:tavLst>
                                        <p:tav tm="0">
                                          <p:val>
                                            <p:strVal val="#ppt_x"/>
                                          </p:val>
                                        </p:tav>
                                        <p:tav tm="100000">
                                          <p:val>
                                            <p:strVal val="#ppt_x"/>
                                          </p:val>
                                        </p:tav>
                                      </p:tavLst>
                                    </p:anim>
                                    <p:anim calcmode="lin" valueType="num">
                                      <p:cBhvr>
                                        <p:cTn id="9" dur="1125" decel="100000" fill="hold"/>
                                        <p:tgtEl>
                                          <p:spTgt spid="13"/>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250"/>
                                        <p:tgtEl>
                                          <p:spTgt spid="15"/>
                                        </p:tgtEl>
                                      </p:cBhvr>
                                    </p:animEffect>
                                    <p:anim calcmode="lin" valueType="num">
                                      <p:cBhvr>
                                        <p:cTn id="14" dur="1250" fill="hold"/>
                                        <p:tgtEl>
                                          <p:spTgt spid="15"/>
                                        </p:tgtEl>
                                        <p:attrNameLst>
                                          <p:attrName>ppt_x</p:attrName>
                                        </p:attrNameLst>
                                      </p:cBhvr>
                                      <p:tavLst>
                                        <p:tav tm="0">
                                          <p:val>
                                            <p:strVal val="#ppt_x"/>
                                          </p:val>
                                        </p:tav>
                                        <p:tav tm="100000">
                                          <p:val>
                                            <p:strVal val="#ppt_x"/>
                                          </p:val>
                                        </p:tav>
                                      </p:tavLst>
                                    </p:anim>
                                    <p:anim calcmode="lin" valueType="num">
                                      <p:cBhvr>
                                        <p:cTn id="15" dur="1125" decel="100000" fill="hold"/>
                                        <p:tgtEl>
                                          <p:spTgt spid="15"/>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250"/>
                                        <p:tgtEl>
                                          <p:spTgt spid="14"/>
                                        </p:tgtEl>
                                      </p:cBhvr>
                                    </p:animEffect>
                                    <p:anim calcmode="lin" valueType="num">
                                      <p:cBhvr>
                                        <p:cTn id="20" dur="1250" fill="hold"/>
                                        <p:tgtEl>
                                          <p:spTgt spid="14"/>
                                        </p:tgtEl>
                                        <p:attrNameLst>
                                          <p:attrName>ppt_x</p:attrName>
                                        </p:attrNameLst>
                                      </p:cBhvr>
                                      <p:tavLst>
                                        <p:tav tm="0">
                                          <p:val>
                                            <p:strVal val="#ppt_x"/>
                                          </p:val>
                                        </p:tav>
                                        <p:tav tm="100000">
                                          <p:val>
                                            <p:strVal val="#ppt_x"/>
                                          </p:val>
                                        </p:tav>
                                      </p:tavLst>
                                    </p:anim>
                                    <p:anim calcmode="lin" valueType="num">
                                      <p:cBhvr>
                                        <p:cTn id="21" dur="1125" decel="100000" fill="hold"/>
                                        <p:tgtEl>
                                          <p:spTgt spid="14"/>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PORTFOLIO OPT-5">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6" name="Picture Placeholder 5"/>
          <p:cNvSpPr>
            <a:spLocks noGrp="1"/>
          </p:cNvSpPr>
          <p:nvPr>
            <p:ph type="pic" sz="quarter" idx="11"/>
          </p:nvPr>
        </p:nvSpPr>
        <p:spPr>
          <a:xfrm>
            <a:off x="1524000" y="1783080"/>
            <a:ext cx="1219200" cy="109728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0" name="Picture Placeholder 5"/>
          <p:cNvSpPr>
            <a:spLocks noGrp="1"/>
          </p:cNvSpPr>
          <p:nvPr>
            <p:ph type="pic" sz="quarter" idx="12"/>
          </p:nvPr>
        </p:nvSpPr>
        <p:spPr>
          <a:xfrm>
            <a:off x="1524000" y="2880360"/>
            <a:ext cx="1219200" cy="109728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1" name="Picture Placeholder 5"/>
          <p:cNvSpPr>
            <a:spLocks noGrp="1"/>
          </p:cNvSpPr>
          <p:nvPr>
            <p:ph type="pic" sz="quarter" idx="13"/>
          </p:nvPr>
        </p:nvSpPr>
        <p:spPr>
          <a:xfrm>
            <a:off x="1524000" y="3977640"/>
            <a:ext cx="1219200" cy="109728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2" name="Picture Placeholder 5"/>
          <p:cNvSpPr>
            <a:spLocks noGrp="1"/>
          </p:cNvSpPr>
          <p:nvPr>
            <p:ph type="pic" sz="quarter" idx="14"/>
          </p:nvPr>
        </p:nvSpPr>
        <p:spPr>
          <a:xfrm>
            <a:off x="2743200" y="1783080"/>
            <a:ext cx="1219200" cy="109728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4" name="Picture Placeholder 5"/>
          <p:cNvSpPr>
            <a:spLocks noGrp="1"/>
          </p:cNvSpPr>
          <p:nvPr>
            <p:ph type="pic" sz="quarter" idx="16"/>
          </p:nvPr>
        </p:nvSpPr>
        <p:spPr>
          <a:xfrm>
            <a:off x="2743200" y="3977640"/>
            <a:ext cx="1219200" cy="109728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5" name="Picture Placeholder 5"/>
          <p:cNvSpPr>
            <a:spLocks noGrp="1"/>
          </p:cNvSpPr>
          <p:nvPr>
            <p:ph type="pic" sz="quarter" idx="17"/>
          </p:nvPr>
        </p:nvSpPr>
        <p:spPr>
          <a:xfrm>
            <a:off x="3962400" y="1783080"/>
            <a:ext cx="1219200" cy="109728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6" name="Picture Placeholder 5"/>
          <p:cNvSpPr>
            <a:spLocks noGrp="1"/>
          </p:cNvSpPr>
          <p:nvPr>
            <p:ph type="pic" sz="quarter" idx="18"/>
          </p:nvPr>
        </p:nvSpPr>
        <p:spPr>
          <a:xfrm>
            <a:off x="3962400" y="2880360"/>
            <a:ext cx="1219200" cy="109728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7" name="Picture Placeholder 5"/>
          <p:cNvSpPr>
            <a:spLocks noGrp="1"/>
          </p:cNvSpPr>
          <p:nvPr>
            <p:ph type="pic" sz="quarter" idx="19"/>
          </p:nvPr>
        </p:nvSpPr>
        <p:spPr>
          <a:xfrm>
            <a:off x="3962400" y="3977640"/>
            <a:ext cx="1219200" cy="109728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8" name="Picture Placeholder 5"/>
          <p:cNvSpPr>
            <a:spLocks noGrp="1"/>
          </p:cNvSpPr>
          <p:nvPr>
            <p:ph type="pic" sz="quarter" idx="20"/>
          </p:nvPr>
        </p:nvSpPr>
        <p:spPr>
          <a:xfrm>
            <a:off x="2743200" y="2880360"/>
            <a:ext cx="1219200" cy="109728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cxnSp>
        <p:nvCxnSpPr>
          <p:cNvPr id="19" name="Straight Connector 18"/>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70184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125" decel="100000" fill="hold"/>
                                        <p:tgtEl>
                                          <p:spTgt spid="1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250"/>
                                        <p:tgtEl>
                                          <p:spTgt spid="15"/>
                                        </p:tgtEl>
                                      </p:cBhvr>
                                    </p:animEffect>
                                    <p:anim calcmode="lin" valueType="num">
                                      <p:cBhvr>
                                        <p:cTn id="20" dur="1250" fill="hold"/>
                                        <p:tgtEl>
                                          <p:spTgt spid="15"/>
                                        </p:tgtEl>
                                        <p:attrNameLst>
                                          <p:attrName>ppt_x</p:attrName>
                                        </p:attrNameLst>
                                      </p:cBhvr>
                                      <p:tavLst>
                                        <p:tav tm="0">
                                          <p:val>
                                            <p:strVal val="#ppt_x"/>
                                          </p:val>
                                        </p:tav>
                                        <p:tav tm="100000">
                                          <p:val>
                                            <p:strVal val="#ppt_x"/>
                                          </p:val>
                                        </p:tav>
                                      </p:tavLst>
                                    </p:anim>
                                    <p:anim calcmode="lin" valueType="num">
                                      <p:cBhvr>
                                        <p:cTn id="21" dur="1125" decel="100000" fill="hold"/>
                                        <p:tgtEl>
                                          <p:spTgt spid="15"/>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750"/>
                                  </p:stCondLst>
                                  <p:endCondLst>
                                    <p:cond evt="begin" delay="0">
                                      <p:tn val="23"/>
                                    </p:cond>
                                  </p:end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250"/>
                                        <p:tgtEl>
                                          <p:spTgt spid="10"/>
                                        </p:tgtEl>
                                      </p:cBhvr>
                                    </p:animEffect>
                                    <p:anim calcmode="lin" valueType="num">
                                      <p:cBhvr>
                                        <p:cTn id="26" dur="1250" fill="hold"/>
                                        <p:tgtEl>
                                          <p:spTgt spid="10"/>
                                        </p:tgtEl>
                                        <p:attrNameLst>
                                          <p:attrName>ppt_x</p:attrName>
                                        </p:attrNameLst>
                                      </p:cBhvr>
                                      <p:tavLst>
                                        <p:tav tm="0">
                                          <p:val>
                                            <p:strVal val="#ppt_x"/>
                                          </p:val>
                                        </p:tav>
                                        <p:tav tm="100000">
                                          <p:val>
                                            <p:strVal val="#ppt_x"/>
                                          </p:val>
                                        </p:tav>
                                      </p:tavLst>
                                    </p:anim>
                                    <p:anim calcmode="lin" valueType="num">
                                      <p:cBhvr>
                                        <p:cTn id="27" dur="1125" decel="100000" fill="hold"/>
                                        <p:tgtEl>
                                          <p:spTgt spid="10"/>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nodePh="1">
                                  <p:stCondLst>
                                    <p:cond delay="1000"/>
                                  </p:stCondLst>
                                  <p:endCondLst>
                                    <p:cond evt="begin" delay="0">
                                      <p:tn val="29"/>
                                    </p:cond>
                                  </p:end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250"/>
                                        <p:tgtEl>
                                          <p:spTgt spid="18"/>
                                        </p:tgtEl>
                                      </p:cBhvr>
                                    </p:animEffect>
                                    <p:anim calcmode="lin" valueType="num">
                                      <p:cBhvr>
                                        <p:cTn id="32" dur="1250" fill="hold"/>
                                        <p:tgtEl>
                                          <p:spTgt spid="18"/>
                                        </p:tgtEl>
                                        <p:attrNameLst>
                                          <p:attrName>ppt_x</p:attrName>
                                        </p:attrNameLst>
                                      </p:cBhvr>
                                      <p:tavLst>
                                        <p:tav tm="0">
                                          <p:val>
                                            <p:strVal val="#ppt_x"/>
                                          </p:val>
                                        </p:tav>
                                        <p:tav tm="100000">
                                          <p:val>
                                            <p:strVal val="#ppt_x"/>
                                          </p:val>
                                        </p:tav>
                                      </p:tavLst>
                                    </p:anim>
                                    <p:anim calcmode="lin" valueType="num">
                                      <p:cBhvr>
                                        <p:cTn id="33" dur="1125" decel="100000" fill="hold"/>
                                        <p:tgtEl>
                                          <p:spTgt spid="18"/>
                                        </p:tgtEl>
                                        <p:attrNameLst>
                                          <p:attrName>ppt_y</p:attrName>
                                        </p:attrNameLst>
                                      </p:cBhvr>
                                      <p:tavLst>
                                        <p:tav tm="0">
                                          <p:val>
                                            <p:strVal val="#ppt_y+1"/>
                                          </p:val>
                                        </p:tav>
                                        <p:tav tm="100000">
                                          <p:val>
                                            <p:strVal val="#ppt_y-.03"/>
                                          </p:val>
                                        </p:tav>
                                      </p:tavLst>
                                    </p:anim>
                                    <p:anim calcmode="lin" valueType="num">
                                      <p:cBhvr>
                                        <p:cTn id="34" dur="125" accel="100000" fill="hold">
                                          <p:stCondLst>
                                            <p:cond delay="1125"/>
                                          </p:stCondLst>
                                        </p:cTn>
                                        <p:tgtEl>
                                          <p:spTgt spid="18"/>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nodePh="1">
                                  <p:stCondLst>
                                    <p:cond delay="1250"/>
                                  </p:stCondLst>
                                  <p:endCondLst>
                                    <p:cond evt="begin" delay="0">
                                      <p:tn val="35"/>
                                    </p:cond>
                                  </p:end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250"/>
                                        <p:tgtEl>
                                          <p:spTgt spid="16"/>
                                        </p:tgtEl>
                                      </p:cBhvr>
                                    </p:animEffect>
                                    <p:anim calcmode="lin" valueType="num">
                                      <p:cBhvr>
                                        <p:cTn id="38" dur="1250" fill="hold"/>
                                        <p:tgtEl>
                                          <p:spTgt spid="16"/>
                                        </p:tgtEl>
                                        <p:attrNameLst>
                                          <p:attrName>ppt_x</p:attrName>
                                        </p:attrNameLst>
                                      </p:cBhvr>
                                      <p:tavLst>
                                        <p:tav tm="0">
                                          <p:val>
                                            <p:strVal val="#ppt_x"/>
                                          </p:val>
                                        </p:tav>
                                        <p:tav tm="100000">
                                          <p:val>
                                            <p:strVal val="#ppt_x"/>
                                          </p:val>
                                        </p:tav>
                                      </p:tavLst>
                                    </p:anim>
                                    <p:anim calcmode="lin" valueType="num">
                                      <p:cBhvr>
                                        <p:cTn id="39" dur="1125" decel="100000" fill="hold"/>
                                        <p:tgtEl>
                                          <p:spTgt spid="16"/>
                                        </p:tgtEl>
                                        <p:attrNameLst>
                                          <p:attrName>ppt_y</p:attrName>
                                        </p:attrNameLst>
                                      </p:cBhvr>
                                      <p:tavLst>
                                        <p:tav tm="0">
                                          <p:val>
                                            <p:strVal val="#ppt_y+1"/>
                                          </p:val>
                                        </p:tav>
                                        <p:tav tm="100000">
                                          <p:val>
                                            <p:strVal val="#ppt_y-.03"/>
                                          </p:val>
                                        </p:tav>
                                      </p:tavLst>
                                    </p:anim>
                                    <p:anim calcmode="lin" valueType="num">
                                      <p:cBhvr>
                                        <p:cTn id="40" dur="125" accel="100000" fill="hold">
                                          <p:stCondLst>
                                            <p:cond delay="1125"/>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nodePh="1">
                                  <p:stCondLst>
                                    <p:cond delay="1500"/>
                                  </p:stCondLst>
                                  <p:endCondLst>
                                    <p:cond evt="begin" delay="0">
                                      <p:tn val="41"/>
                                    </p:cond>
                                  </p:end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250"/>
                                        <p:tgtEl>
                                          <p:spTgt spid="11"/>
                                        </p:tgtEl>
                                      </p:cBhvr>
                                    </p:animEffect>
                                    <p:anim calcmode="lin" valueType="num">
                                      <p:cBhvr>
                                        <p:cTn id="44" dur="1250" fill="hold"/>
                                        <p:tgtEl>
                                          <p:spTgt spid="11"/>
                                        </p:tgtEl>
                                        <p:attrNameLst>
                                          <p:attrName>ppt_x</p:attrName>
                                        </p:attrNameLst>
                                      </p:cBhvr>
                                      <p:tavLst>
                                        <p:tav tm="0">
                                          <p:val>
                                            <p:strVal val="#ppt_x"/>
                                          </p:val>
                                        </p:tav>
                                        <p:tav tm="100000">
                                          <p:val>
                                            <p:strVal val="#ppt_x"/>
                                          </p:val>
                                        </p:tav>
                                      </p:tavLst>
                                    </p:anim>
                                    <p:anim calcmode="lin" valueType="num">
                                      <p:cBhvr>
                                        <p:cTn id="45" dur="1125" decel="100000" fill="hold"/>
                                        <p:tgtEl>
                                          <p:spTgt spid="11"/>
                                        </p:tgtEl>
                                        <p:attrNameLst>
                                          <p:attrName>ppt_y</p:attrName>
                                        </p:attrNameLst>
                                      </p:cBhvr>
                                      <p:tavLst>
                                        <p:tav tm="0">
                                          <p:val>
                                            <p:strVal val="#ppt_y+1"/>
                                          </p:val>
                                        </p:tav>
                                        <p:tav tm="100000">
                                          <p:val>
                                            <p:strVal val="#ppt_y-.03"/>
                                          </p:val>
                                        </p:tav>
                                      </p:tavLst>
                                    </p:anim>
                                    <p:anim calcmode="lin" valueType="num">
                                      <p:cBhvr>
                                        <p:cTn id="46"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nodePh="1">
                                  <p:stCondLst>
                                    <p:cond delay="1750"/>
                                  </p:stCondLst>
                                  <p:endCondLst>
                                    <p:cond evt="begin" delay="0">
                                      <p:tn val="47"/>
                                    </p:cond>
                                  </p:end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250"/>
                                        <p:tgtEl>
                                          <p:spTgt spid="14"/>
                                        </p:tgtEl>
                                      </p:cBhvr>
                                    </p:animEffect>
                                    <p:anim calcmode="lin" valueType="num">
                                      <p:cBhvr>
                                        <p:cTn id="50" dur="1250" fill="hold"/>
                                        <p:tgtEl>
                                          <p:spTgt spid="14"/>
                                        </p:tgtEl>
                                        <p:attrNameLst>
                                          <p:attrName>ppt_x</p:attrName>
                                        </p:attrNameLst>
                                      </p:cBhvr>
                                      <p:tavLst>
                                        <p:tav tm="0">
                                          <p:val>
                                            <p:strVal val="#ppt_x"/>
                                          </p:val>
                                        </p:tav>
                                        <p:tav tm="100000">
                                          <p:val>
                                            <p:strVal val="#ppt_x"/>
                                          </p:val>
                                        </p:tav>
                                      </p:tavLst>
                                    </p:anim>
                                    <p:anim calcmode="lin" valueType="num">
                                      <p:cBhvr>
                                        <p:cTn id="51" dur="1125" decel="100000" fill="hold"/>
                                        <p:tgtEl>
                                          <p:spTgt spid="14"/>
                                        </p:tgtEl>
                                        <p:attrNameLst>
                                          <p:attrName>ppt_y</p:attrName>
                                        </p:attrNameLst>
                                      </p:cBhvr>
                                      <p:tavLst>
                                        <p:tav tm="0">
                                          <p:val>
                                            <p:strVal val="#ppt_y+1"/>
                                          </p:val>
                                        </p:tav>
                                        <p:tav tm="100000">
                                          <p:val>
                                            <p:strVal val="#ppt_y-.03"/>
                                          </p:val>
                                        </p:tav>
                                      </p:tavLst>
                                    </p:anim>
                                    <p:anim calcmode="lin" valueType="num">
                                      <p:cBhvr>
                                        <p:cTn id="52"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nodePh="1">
                                  <p:stCondLst>
                                    <p:cond delay="2000"/>
                                  </p:stCondLst>
                                  <p:endCondLst>
                                    <p:cond evt="begin" delay="0">
                                      <p:tn val="53"/>
                                    </p:cond>
                                  </p:end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250"/>
                                        <p:tgtEl>
                                          <p:spTgt spid="17"/>
                                        </p:tgtEl>
                                      </p:cBhvr>
                                    </p:animEffect>
                                    <p:anim calcmode="lin" valueType="num">
                                      <p:cBhvr>
                                        <p:cTn id="56" dur="1250" fill="hold"/>
                                        <p:tgtEl>
                                          <p:spTgt spid="17"/>
                                        </p:tgtEl>
                                        <p:attrNameLst>
                                          <p:attrName>ppt_x</p:attrName>
                                        </p:attrNameLst>
                                      </p:cBhvr>
                                      <p:tavLst>
                                        <p:tav tm="0">
                                          <p:val>
                                            <p:strVal val="#ppt_x"/>
                                          </p:val>
                                        </p:tav>
                                        <p:tav tm="100000">
                                          <p:val>
                                            <p:strVal val="#ppt_x"/>
                                          </p:val>
                                        </p:tav>
                                      </p:tavLst>
                                    </p:anim>
                                    <p:anim calcmode="lin" valueType="num">
                                      <p:cBhvr>
                                        <p:cTn id="57" dur="1125" decel="100000" fill="hold"/>
                                        <p:tgtEl>
                                          <p:spTgt spid="17"/>
                                        </p:tgtEl>
                                        <p:attrNameLst>
                                          <p:attrName>ppt_y</p:attrName>
                                        </p:attrNameLst>
                                      </p:cBhvr>
                                      <p:tavLst>
                                        <p:tav tm="0">
                                          <p:val>
                                            <p:strVal val="#ppt_y+1"/>
                                          </p:val>
                                        </p:tav>
                                        <p:tav tm="100000">
                                          <p:val>
                                            <p:strVal val="#ppt_y-.03"/>
                                          </p:val>
                                        </p:tav>
                                      </p:tavLst>
                                    </p:anim>
                                    <p:anim calcmode="lin" valueType="num">
                                      <p:cBhvr>
                                        <p:cTn id="58" dur="125" accel="100000" fill="hold">
                                          <p:stCondLst>
                                            <p:cond delay="1125"/>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4" grpId="0"/>
      <p:bldP spid="15" grpId="0"/>
      <p:bldP spid="16" grpId="0"/>
      <p:bldP spid="17" grpId="0"/>
      <p:bldP spid="18" grpId="0"/>
    </p:bld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PORTFOLIO OPT-6">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0" name="Picture Placeholder 2"/>
          <p:cNvSpPr>
            <a:spLocks noGrp="1"/>
          </p:cNvSpPr>
          <p:nvPr>
            <p:ph type="pic" sz="quarter" idx="12"/>
          </p:nvPr>
        </p:nvSpPr>
        <p:spPr>
          <a:xfrm>
            <a:off x="0" y="1783080"/>
            <a:ext cx="2438400" cy="1645920"/>
          </a:xfrm>
          <a:prstGeom prst="rect">
            <a:avLst/>
          </a:prstGeom>
          <a:ln w="12700">
            <a:solidFill>
              <a:schemeClr val="bg1"/>
            </a:solidFill>
          </a:ln>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4" name="Picture Placeholder 2"/>
          <p:cNvSpPr>
            <a:spLocks noGrp="1"/>
          </p:cNvSpPr>
          <p:nvPr>
            <p:ph type="pic" sz="quarter" idx="14"/>
          </p:nvPr>
        </p:nvSpPr>
        <p:spPr>
          <a:xfrm>
            <a:off x="0" y="3429000"/>
            <a:ext cx="2438400" cy="1645920"/>
          </a:xfrm>
          <a:prstGeom prst="rect">
            <a:avLst/>
          </a:prstGeom>
          <a:ln w="12700">
            <a:solidFill>
              <a:schemeClr val="bg1"/>
            </a:solidFill>
          </a:ln>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20" name="Picture Placeholder 2"/>
          <p:cNvSpPr>
            <a:spLocks noGrp="1"/>
          </p:cNvSpPr>
          <p:nvPr>
            <p:ph type="pic" sz="quarter" idx="15"/>
          </p:nvPr>
        </p:nvSpPr>
        <p:spPr>
          <a:xfrm>
            <a:off x="2438400" y="1783080"/>
            <a:ext cx="2438400" cy="1645920"/>
          </a:xfrm>
          <a:prstGeom prst="rect">
            <a:avLst/>
          </a:prstGeom>
          <a:ln w="12700">
            <a:solidFill>
              <a:schemeClr val="bg1"/>
            </a:solidFill>
          </a:ln>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21" name="Picture Placeholder 2"/>
          <p:cNvSpPr>
            <a:spLocks noGrp="1"/>
          </p:cNvSpPr>
          <p:nvPr>
            <p:ph type="pic" sz="quarter" idx="16"/>
          </p:nvPr>
        </p:nvSpPr>
        <p:spPr>
          <a:xfrm>
            <a:off x="2438400" y="3429000"/>
            <a:ext cx="2438400" cy="1645920"/>
          </a:xfrm>
          <a:prstGeom prst="rect">
            <a:avLst/>
          </a:prstGeom>
          <a:ln w="12700">
            <a:solidFill>
              <a:schemeClr val="bg1"/>
            </a:solidFill>
          </a:ln>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22" name="Picture Placeholder 2"/>
          <p:cNvSpPr>
            <a:spLocks noGrp="1"/>
          </p:cNvSpPr>
          <p:nvPr>
            <p:ph type="pic" sz="quarter" idx="17"/>
          </p:nvPr>
        </p:nvSpPr>
        <p:spPr>
          <a:xfrm>
            <a:off x="4876800" y="1783080"/>
            <a:ext cx="2438400" cy="1645920"/>
          </a:xfrm>
          <a:prstGeom prst="rect">
            <a:avLst/>
          </a:prstGeom>
          <a:ln w="12700">
            <a:solidFill>
              <a:schemeClr val="bg1"/>
            </a:solidFill>
          </a:ln>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23" name="Picture Placeholder 2"/>
          <p:cNvSpPr>
            <a:spLocks noGrp="1"/>
          </p:cNvSpPr>
          <p:nvPr>
            <p:ph type="pic" sz="quarter" idx="18"/>
          </p:nvPr>
        </p:nvSpPr>
        <p:spPr>
          <a:xfrm>
            <a:off x="4876800" y="3429000"/>
            <a:ext cx="2438400" cy="1645920"/>
          </a:xfrm>
          <a:prstGeom prst="rect">
            <a:avLst/>
          </a:prstGeom>
          <a:ln w="12700">
            <a:solidFill>
              <a:schemeClr val="bg1"/>
            </a:solidFill>
          </a:ln>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24" name="Picture Placeholder 2"/>
          <p:cNvSpPr>
            <a:spLocks noGrp="1"/>
          </p:cNvSpPr>
          <p:nvPr>
            <p:ph type="pic" sz="quarter" idx="19"/>
          </p:nvPr>
        </p:nvSpPr>
        <p:spPr>
          <a:xfrm>
            <a:off x="7315200" y="1783080"/>
            <a:ext cx="2438400" cy="1645920"/>
          </a:xfrm>
          <a:prstGeom prst="rect">
            <a:avLst/>
          </a:prstGeom>
          <a:ln w="12700">
            <a:solidFill>
              <a:schemeClr val="bg1"/>
            </a:solidFill>
          </a:ln>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25" name="Picture Placeholder 2"/>
          <p:cNvSpPr>
            <a:spLocks noGrp="1"/>
          </p:cNvSpPr>
          <p:nvPr>
            <p:ph type="pic" sz="quarter" idx="20"/>
          </p:nvPr>
        </p:nvSpPr>
        <p:spPr>
          <a:xfrm>
            <a:off x="7315200" y="3429000"/>
            <a:ext cx="2438400" cy="1645920"/>
          </a:xfrm>
          <a:prstGeom prst="rect">
            <a:avLst/>
          </a:prstGeom>
          <a:ln w="12700">
            <a:solidFill>
              <a:schemeClr val="bg1"/>
            </a:solidFill>
          </a:ln>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26" name="Picture Placeholder 2"/>
          <p:cNvSpPr>
            <a:spLocks noGrp="1"/>
          </p:cNvSpPr>
          <p:nvPr>
            <p:ph type="pic" sz="quarter" idx="21"/>
          </p:nvPr>
        </p:nvSpPr>
        <p:spPr>
          <a:xfrm>
            <a:off x="9753600" y="1783080"/>
            <a:ext cx="2438400" cy="1645920"/>
          </a:xfrm>
          <a:prstGeom prst="rect">
            <a:avLst/>
          </a:prstGeom>
          <a:ln w="12700">
            <a:solidFill>
              <a:schemeClr val="bg1"/>
            </a:solidFill>
          </a:ln>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27" name="Picture Placeholder 2"/>
          <p:cNvSpPr>
            <a:spLocks noGrp="1"/>
          </p:cNvSpPr>
          <p:nvPr>
            <p:ph type="pic" sz="quarter" idx="22"/>
          </p:nvPr>
        </p:nvSpPr>
        <p:spPr>
          <a:xfrm>
            <a:off x="9753600" y="3429000"/>
            <a:ext cx="2438400" cy="1645920"/>
          </a:xfrm>
          <a:prstGeom prst="rect">
            <a:avLst/>
          </a:prstGeom>
          <a:ln w="12700">
            <a:solidFill>
              <a:schemeClr val="bg1"/>
            </a:solidFill>
          </a:ln>
          <a:effectLst/>
        </p:spPr>
        <p:txBody>
          <a:bodyPr/>
          <a:lstStyle>
            <a:lvl1pPr>
              <a:defRPr sz="1200">
                <a:latin typeface="Calibri" panose="020F0502020204030204" pitchFamily="34" charset="0"/>
              </a:defRPr>
            </a:lvl1pPr>
          </a:lstStyle>
          <a:p>
            <a:r>
              <a:rPr lang="en-US" dirty="0"/>
              <a:t>Click icon to add picture</a:t>
            </a:r>
            <a:endParaRPr lang="uk-UA" dirty="0"/>
          </a:p>
        </p:txBody>
      </p:sp>
      <p:cxnSp>
        <p:nvCxnSpPr>
          <p:cNvPr id="18" name="Straight Connector 17"/>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37088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250"/>
                                        <p:tgtEl>
                                          <p:spTgt spid="20"/>
                                        </p:tgtEl>
                                      </p:cBhvr>
                                    </p:animEffect>
                                    <p:anim calcmode="lin" valueType="num">
                                      <p:cBhvr>
                                        <p:cTn id="14" dur="1250" fill="hold"/>
                                        <p:tgtEl>
                                          <p:spTgt spid="20"/>
                                        </p:tgtEl>
                                        <p:attrNameLst>
                                          <p:attrName>ppt_x</p:attrName>
                                        </p:attrNameLst>
                                      </p:cBhvr>
                                      <p:tavLst>
                                        <p:tav tm="0">
                                          <p:val>
                                            <p:strVal val="#ppt_x"/>
                                          </p:val>
                                        </p:tav>
                                        <p:tav tm="100000">
                                          <p:val>
                                            <p:strVal val="#ppt_x"/>
                                          </p:val>
                                        </p:tav>
                                      </p:tavLst>
                                    </p:anim>
                                    <p:anim calcmode="lin" valueType="num">
                                      <p:cBhvr>
                                        <p:cTn id="15" dur="1125" decel="100000" fill="hold"/>
                                        <p:tgtEl>
                                          <p:spTgt spid="20"/>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2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250"/>
                                        <p:tgtEl>
                                          <p:spTgt spid="22"/>
                                        </p:tgtEl>
                                      </p:cBhvr>
                                    </p:animEffect>
                                    <p:anim calcmode="lin" valueType="num">
                                      <p:cBhvr>
                                        <p:cTn id="20" dur="1250" fill="hold"/>
                                        <p:tgtEl>
                                          <p:spTgt spid="22"/>
                                        </p:tgtEl>
                                        <p:attrNameLst>
                                          <p:attrName>ppt_x</p:attrName>
                                        </p:attrNameLst>
                                      </p:cBhvr>
                                      <p:tavLst>
                                        <p:tav tm="0">
                                          <p:val>
                                            <p:strVal val="#ppt_x"/>
                                          </p:val>
                                        </p:tav>
                                        <p:tav tm="100000">
                                          <p:val>
                                            <p:strVal val="#ppt_x"/>
                                          </p:val>
                                        </p:tav>
                                      </p:tavLst>
                                    </p:anim>
                                    <p:anim calcmode="lin" valueType="num">
                                      <p:cBhvr>
                                        <p:cTn id="21" dur="1125" decel="100000" fill="hold"/>
                                        <p:tgtEl>
                                          <p:spTgt spid="2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22"/>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75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250"/>
                                        <p:tgtEl>
                                          <p:spTgt spid="24"/>
                                        </p:tgtEl>
                                      </p:cBhvr>
                                    </p:animEffect>
                                    <p:anim calcmode="lin" valueType="num">
                                      <p:cBhvr>
                                        <p:cTn id="26" dur="1250" fill="hold"/>
                                        <p:tgtEl>
                                          <p:spTgt spid="24"/>
                                        </p:tgtEl>
                                        <p:attrNameLst>
                                          <p:attrName>ppt_x</p:attrName>
                                        </p:attrNameLst>
                                      </p:cBhvr>
                                      <p:tavLst>
                                        <p:tav tm="0">
                                          <p:val>
                                            <p:strVal val="#ppt_x"/>
                                          </p:val>
                                        </p:tav>
                                        <p:tav tm="100000">
                                          <p:val>
                                            <p:strVal val="#ppt_x"/>
                                          </p:val>
                                        </p:tav>
                                      </p:tavLst>
                                    </p:anim>
                                    <p:anim calcmode="lin" valueType="num">
                                      <p:cBhvr>
                                        <p:cTn id="27" dur="1125" decel="100000" fill="hold"/>
                                        <p:tgtEl>
                                          <p:spTgt spid="24"/>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24"/>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10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250"/>
                                        <p:tgtEl>
                                          <p:spTgt spid="26"/>
                                        </p:tgtEl>
                                      </p:cBhvr>
                                    </p:animEffect>
                                    <p:anim calcmode="lin" valueType="num">
                                      <p:cBhvr>
                                        <p:cTn id="32" dur="1250" fill="hold"/>
                                        <p:tgtEl>
                                          <p:spTgt spid="26"/>
                                        </p:tgtEl>
                                        <p:attrNameLst>
                                          <p:attrName>ppt_x</p:attrName>
                                        </p:attrNameLst>
                                      </p:cBhvr>
                                      <p:tavLst>
                                        <p:tav tm="0">
                                          <p:val>
                                            <p:strVal val="#ppt_x"/>
                                          </p:val>
                                        </p:tav>
                                        <p:tav tm="100000">
                                          <p:val>
                                            <p:strVal val="#ppt_x"/>
                                          </p:val>
                                        </p:tav>
                                      </p:tavLst>
                                    </p:anim>
                                    <p:anim calcmode="lin" valueType="num">
                                      <p:cBhvr>
                                        <p:cTn id="33" dur="1125" decel="100000" fill="hold"/>
                                        <p:tgtEl>
                                          <p:spTgt spid="26"/>
                                        </p:tgtEl>
                                        <p:attrNameLst>
                                          <p:attrName>ppt_y</p:attrName>
                                        </p:attrNameLst>
                                      </p:cBhvr>
                                      <p:tavLst>
                                        <p:tav tm="0">
                                          <p:val>
                                            <p:strVal val="#ppt_y+1"/>
                                          </p:val>
                                        </p:tav>
                                        <p:tav tm="100000">
                                          <p:val>
                                            <p:strVal val="#ppt_y-.03"/>
                                          </p:val>
                                        </p:tav>
                                      </p:tavLst>
                                    </p:anim>
                                    <p:anim calcmode="lin" valueType="num">
                                      <p:cBhvr>
                                        <p:cTn id="34" dur="125" accel="100000" fill="hold">
                                          <p:stCondLst>
                                            <p:cond delay="1125"/>
                                          </p:stCondLst>
                                        </p:cTn>
                                        <p:tgtEl>
                                          <p:spTgt spid="2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1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250"/>
                                        <p:tgtEl>
                                          <p:spTgt spid="14"/>
                                        </p:tgtEl>
                                      </p:cBhvr>
                                    </p:animEffect>
                                    <p:anim calcmode="lin" valueType="num">
                                      <p:cBhvr>
                                        <p:cTn id="38" dur="1250" fill="hold"/>
                                        <p:tgtEl>
                                          <p:spTgt spid="14"/>
                                        </p:tgtEl>
                                        <p:attrNameLst>
                                          <p:attrName>ppt_x</p:attrName>
                                        </p:attrNameLst>
                                      </p:cBhvr>
                                      <p:tavLst>
                                        <p:tav tm="0">
                                          <p:val>
                                            <p:strVal val="#ppt_x"/>
                                          </p:val>
                                        </p:tav>
                                        <p:tav tm="100000">
                                          <p:val>
                                            <p:strVal val="#ppt_x"/>
                                          </p:val>
                                        </p:tav>
                                      </p:tavLst>
                                    </p:anim>
                                    <p:anim calcmode="lin" valueType="num">
                                      <p:cBhvr>
                                        <p:cTn id="39" dur="1125" decel="100000" fill="hold"/>
                                        <p:tgtEl>
                                          <p:spTgt spid="14"/>
                                        </p:tgtEl>
                                        <p:attrNameLst>
                                          <p:attrName>ppt_y</p:attrName>
                                        </p:attrNameLst>
                                      </p:cBhvr>
                                      <p:tavLst>
                                        <p:tav tm="0">
                                          <p:val>
                                            <p:strVal val="#ppt_y+1"/>
                                          </p:val>
                                        </p:tav>
                                        <p:tav tm="100000">
                                          <p:val>
                                            <p:strVal val="#ppt_y-.03"/>
                                          </p:val>
                                        </p:tav>
                                      </p:tavLst>
                                    </p:anim>
                                    <p:anim calcmode="lin" valueType="num">
                                      <p:cBhvr>
                                        <p:cTn id="40"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15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250"/>
                                        <p:tgtEl>
                                          <p:spTgt spid="21"/>
                                        </p:tgtEl>
                                      </p:cBhvr>
                                    </p:animEffect>
                                    <p:anim calcmode="lin" valueType="num">
                                      <p:cBhvr>
                                        <p:cTn id="44" dur="1250" fill="hold"/>
                                        <p:tgtEl>
                                          <p:spTgt spid="21"/>
                                        </p:tgtEl>
                                        <p:attrNameLst>
                                          <p:attrName>ppt_x</p:attrName>
                                        </p:attrNameLst>
                                      </p:cBhvr>
                                      <p:tavLst>
                                        <p:tav tm="0">
                                          <p:val>
                                            <p:strVal val="#ppt_x"/>
                                          </p:val>
                                        </p:tav>
                                        <p:tav tm="100000">
                                          <p:val>
                                            <p:strVal val="#ppt_x"/>
                                          </p:val>
                                        </p:tav>
                                      </p:tavLst>
                                    </p:anim>
                                    <p:anim calcmode="lin" valueType="num">
                                      <p:cBhvr>
                                        <p:cTn id="45" dur="1125" decel="100000" fill="hold"/>
                                        <p:tgtEl>
                                          <p:spTgt spid="21"/>
                                        </p:tgtEl>
                                        <p:attrNameLst>
                                          <p:attrName>ppt_y</p:attrName>
                                        </p:attrNameLst>
                                      </p:cBhvr>
                                      <p:tavLst>
                                        <p:tav tm="0">
                                          <p:val>
                                            <p:strVal val="#ppt_y+1"/>
                                          </p:val>
                                        </p:tav>
                                        <p:tav tm="100000">
                                          <p:val>
                                            <p:strVal val="#ppt_y-.03"/>
                                          </p:val>
                                        </p:tav>
                                      </p:tavLst>
                                    </p:anim>
                                    <p:anim calcmode="lin" valueType="num">
                                      <p:cBhvr>
                                        <p:cTn id="46" dur="125" accel="100000" fill="hold">
                                          <p:stCondLst>
                                            <p:cond delay="1125"/>
                                          </p:stCondLst>
                                        </p:cTn>
                                        <p:tgtEl>
                                          <p:spTgt spid="21"/>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175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250"/>
                                        <p:tgtEl>
                                          <p:spTgt spid="23"/>
                                        </p:tgtEl>
                                      </p:cBhvr>
                                    </p:animEffect>
                                    <p:anim calcmode="lin" valueType="num">
                                      <p:cBhvr>
                                        <p:cTn id="50" dur="1250" fill="hold"/>
                                        <p:tgtEl>
                                          <p:spTgt spid="23"/>
                                        </p:tgtEl>
                                        <p:attrNameLst>
                                          <p:attrName>ppt_x</p:attrName>
                                        </p:attrNameLst>
                                      </p:cBhvr>
                                      <p:tavLst>
                                        <p:tav tm="0">
                                          <p:val>
                                            <p:strVal val="#ppt_x"/>
                                          </p:val>
                                        </p:tav>
                                        <p:tav tm="100000">
                                          <p:val>
                                            <p:strVal val="#ppt_x"/>
                                          </p:val>
                                        </p:tav>
                                      </p:tavLst>
                                    </p:anim>
                                    <p:anim calcmode="lin" valueType="num">
                                      <p:cBhvr>
                                        <p:cTn id="51" dur="1125" decel="100000" fill="hold"/>
                                        <p:tgtEl>
                                          <p:spTgt spid="23"/>
                                        </p:tgtEl>
                                        <p:attrNameLst>
                                          <p:attrName>ppt_y</p:attrName>
                                        </p:attrNameLst>
                                      </p:cBhvr>
                                      <p:tavLst>
                                        <p:tav tm="0">
                                          <p:val>
                                            <p:strVal val="#ppt_y+1"/>
                                          </p:val>
                                        </p:tav>
                                        <p:tav tm="100000">
                                          <p:val>
                                            <p:strVal val="#ppt_y-.03"/>
                                          </p:val>
                                        </p:tav>
                                      </p:tavLst>
                                    </p:anim>
                                    <p:anim calcmode="lin" valueType="num">
                                      <p:cBhvr>
                                        <p:cTn id="52" dur="125" accel="100000" fill="hold">
                                          <p:stCondLst>
                                            <p:cond delay="1125"/>
                                          </p:stCondLst>
                                        </p:cTn>
                                        <p:tgtEl>
                                          <p:spTgt spid="23"/>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20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250"/>
                                        <p:tgtEl>
                                          <p:spTgt spid="25"/>
                                        </p:tgtEl>
                                      </p:cBhvr>
                                    </p:animEffect>
                                    <p:anim calcmode="lin" valueType="num">
                                      <p:cBhvr>
                                        <p:cTn id="56" dur="1250" fill="hold"/>
                                        <p:tgtEl>
                                          <p:spTgt spid="25"/>
                                        </p:tgtEl>
                                        <p:attrNameLst>
                                          <p:attrName>ppt_x</p:attrName>
                                        </p:attrNameLst>
                                      </p:cBhvr>
                                      <p:tavLst>
                                        <p:tav tm="0">
                                          <p:val>
                                            <p:strVal val="#ppt_x"/>
                                          </p:val>
                                        </p:tav>
                                        <p:tav tm="100000">
                                          <p:val>
                                            <p:strVal val="#ppt_x"/>
                                          </p:val>
                                        </p:tav>
                                      </p:tavLst>
                                    </p:anim>
                                    <p:anim calcmode="lin" valueType="num">
                                      <p:cBhvr>
                                        <p:cTn id="57" dur="1125" decel="100000" fill="hold"/>
                                        <p:tgtEl>
                                          <p:spTgt spid="25"/>
                                        </p:tgtEl>
                                        <p:attrNameLst>
                                          <p:attrName>ppt_y</p:attrName>
                                        </p:attrNameLst>
                                      </p:cBhvr>
                                      <p:tavLst>
                                        <p:tav tm="0">
                                          <p:val>
                                            <p:strVal val="#ppt_y+1"/>
                                          </p:val>
                                        </p:tav>
                                        <p:tav tm="100000">
                                          <p:val>
                                            <p:strVal val="#ppt_y-.03"/>
                                          </p:val>
                                        </p:tav>
                                      </p:tavLst>
                                    </p:anim>
                                    <p:anim calcmode="lin" valueType="num">
                                      <p:cBhvr>
                                        <p:cTn id="58" dur="125" accel="100000" fill="hold">
                                          <p:stCondLst>
                                            <p:cond delay="1125"/>
                                          </p:stCondLst>
                                        </p:cTn>
                                        <p:tgtEl>
                                          <p:spTgt spid="25"/>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225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250"/>
                                        <p:tgtEl>
                                          <p:spTgt spid="27"/>
                                        </p:tgtEl>
                                      </p:cBhvr>
                                    </p:animEffect>
                                    <p:anim calcmode="lin" valueType="num">
                                      <p:cBhvr>
                                        <p:cTn id="62" dur="1250" fill="hold"/>
                                        <p:tgtEl>
                                          <p:spTgt spid="27"/>
                                        </p:tgtEl>
                                        <p:attrNameLst>
                                          <p:attrName>ppt_x</p:attrName>
                                        </p:attrNameLst>
                                      </p:cBhvr>
                                      <p:tavLst>
                                        <p:tav tm="0">
                                          <p:val>
                                            <p:strVal val="#ppt_x"/>
                                          </p:val>
                                        </p:tav>
                                        <p:tav tm="100000">
                                          <p:val>
                                            <p:strVal val="#ppt_x"/>
                                          </p:val>
                                        </p:tav>
                                      </p:tavLst>
                                    </p:anim>
                                    <p:anim calcmode="lin" valueType="num">
                                      <p:cBhvr>
                                        <p:cTn id="63" dur="1125" decel="100000" fill="hold"/>
                                        <p:tgtEl>
                                          <p:spTgt spid="27"/>
                                        </p:tgtEl>
                                        <p:attrNameLst>
                                          <p:attrName>ppt_y</p:attrName>
                                        </p:attrNameLst>
                                      </p:cBhvr>
                                      <p:tavLst>
                                        <p:tav tm="0">
                                          <p:val>
                                            <p:strVal val="#ppt_y+1"/>
                                          </p:val>
                                        </p:tav>
                                        <p:tav tm="100000">
                                          <p:val>
                                            <p:strVal val="#ppt_y-.03"/>
                                          </p:val>
                                        </p:tav>
                                      </p:tavLst>
                                    </p:anim>
                                    <p:anim calcmode="lin" valueType="num">
                                      <p:cBhvr>
                                        <p:cTn id="6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0" grpId="0" animBg="1"/>
      <p:bldP spid="21" grpId="0" animBg="1"/>
      <p:bldP spid="22" grpId="0" animBg="1"/>
      <p:bldP spid="23" grpId="0" animBg="1"/>
      <p:bldP spid="24" grpId="0" animBg="1"/>
      <p:bldP spid="25" grpId="0" animBg="1"/>
      <p:bldP spid="26" grpId="0" animBg="1"/>
      <p:bldP spid="27" grpId="0" animBg="1"/>
    </p:bldLst>
  </p:timing>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PORTFOLIO OPT-7">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0" name="Picture Placeholder 2"/>
          <p:cNvSpPr>
            <a:spLocks noGrp="1"/>
          </p:cNvSpPr>
          <p:nvPr>
            <p:ph type="pic" sz="quarter" idx="12"/>
          </p:nvPr>
        </p:nvSpPr>
        <p:spPr>
          <a:xfrm>
            <a:off x="0" y="1783080"/>
            <a:ext cx="3048000" cy="1645920"/>
          </a:xfrm>
          <a:prstGeom prst="rect">
            <a:avLst/>
          </a:prstGeom>
          <a:effectLst>
            <a:outerShdw blurRad="292100" dist="38100" dir="5400000" algn="t" rotWithShape="0">
              <a:prstClr val="black">
                <a:alpha val="67000"/>
              </a:prstClr>
            </a:outerShdw>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3" name="Picture Placeholder 2"/>
          <p:cNvSpPr>
            <a:spLocks noGrp="1"/>
          </p:cNvSpPr>
          <p:nvPr>
            <p:ph type="pic" sz="quarter" idx="13"/>
          </p:nvPr>
        </p:nvSpPr>
        <p:spPr>
          <a:xfrm>
            <a:off x="3048000" y="1783080"/>
            <a:ext cx="3048000" cy="1645920"/>
          </a:xfrm>
          <a:prstGeom prst="rect">
            <a:avLst/>
          </a:prstGeom>
          <a:effectLst>
            <a:outerShdw blurRad="292100" dist="38100" dir="5400000" algn="t" rotWithShape="0">
              <a:prstClr val="black">
                <a:alpha val="67000"/>
              </a:prstClr>
            </a:outerShdw>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4" name="Picture Placeholder 2"/>
          <p:cNvSpPr>
            <a:spLocks noGrp="1"/>
          </p:cNvSpPr>
          <p:nvPr>
            <p:ph type="pic" sz="quarter" idx="14"/>
          </p:nvPr>
        </p:nvSpPr>
        <p:spPr>
          <a:xfrm>
            <a:off x="0" y="3429000"/>
            <a:ext cx="3048000" cy="1645920"/>
          </a:xfrm>
          <a:prstGeom prst="rect">
            <a:avLst/>
          </a:prstGeom>
          <a:effectLst>
            <a:outerShdw blurRad="292100" dist="38100" dir="5400000" algn="t" rotWithShape="0">
              <a:prstClr val="black">
                <a:alpha val="67000"/>
              </a:prstClr>
            </a:outerShdw>
          </a:effectLst>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5" name="Picture Placeholder 2"/>
          <p:cNvSpPr>
            <a:spLocks noGrp="1"/>
          </p:cNvSpPr>
          <p:nvPr>
            <p:ph type="pic" sz="quarter" idx="15"/>
          </p:nvPr>
        </p:nvSpPr>
        <p:spPr>
          <a:xfrm>
            <a:off x="3048000" y="3429000"/>
            <a:ext cx="3048000" cy="1645920"/>
          </a:xfrm>
          <a:prstGeom prst="rect">
            <a:avLst/>
          </a:prstGeom>
          <a:effectLst>
            <a:outerShdw blurRad="292100" dist="38100" dir="5400000" algn="t" rotWithShape="0">
              <a:prstClr val="black">
                <a:alpha val="67000"/>
              </a:prstClr>
            </a:outerShdw>
          </a:effectLst>
        </p:spPr>
        <p:txBody>
          <a:bodyPr/>
          <a:lstStyle>
            <a:lvl1pPr>
              <a:defRPr sz="1200">
                <a:latin typeface="Calibri" panose="020F0502020204030204" pitchFamily="34" charset="0"/>
              </a:defRPr>
            </a:lvl1pPr>
          </a:lstStyle>
          <a:p>
            <a:r>
              <a:rPr lang="en-US" dirty="0"/>
              <a:t>Click icon to add picture</a:t>
            </a:r>
            <a:endParaRPr lang="uk-UA" dirty="0"/>
          </a:p>
        </p:txBody>
      </p:sp>
      <p:cxnSp>
        <p:nvCxnSpPr>
          <p:cNvPr id="12" name="Straight Connector 1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37701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250"/>
                                        <p:tgtEl>
                                          <p:spTgt spid="13"/>
                                        </p:tgtEl>
                                      </p:cBhvr>
                                    </p:animEffect>
                                    <p:anim calcmode="lin" valueType="num">
                                      <p:cBhvr>
                                        <p:cTn id="14" dur="1250" fill="hold"/>
                                        <p:tgtEl>
                                          <p:spTgt spid="13"/>
                                        </p:tgtEl>
                                        <p:attrNameLst>
                                          <p:attrName>ppt_x</p:attrName>
                                        </p:attrNameLst>
                                      </p:cBhvr>
                                      <p:tavLst>
                                        <p:tav tm="0">
                                          <p:val>
                                            <p:strVal val="#ppt_x"/>
                                          </p:val>
                                        </p:tav>
                                        <p:tav tm="100000">
                                          <p:val>
                                            <p:strVal val="#ppt_x"/>
                                          </p:val>
                                        </p:tav>
                                      </p:tavLst>
                                    </p:anim>
                                    <p:anim calcmode="lin" valueType="num">
                                      <p:cBhvr>
                                        <p:cTn id="15" dur="1125" decel="100000" fill="hold"/>
                                        <p:tgtEl>
                                          <p:spTgt spid="13"/>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250"/>
                                        <p:tgtEl>
                                          <p:spTgt spid="14"/>
                                        </p:tgtEl>
                                      </p:cBhvr>
                                    </p:animEffect>
                                    <p:anim calcmode="lin" valueType="num">
                                      <p:cBhvr>
                                        <p:cTn id="20" dur="1250" fill="hold"/>
                                        <p:tgtEl>
                                          <p:spTgt spid="14"/>
                                        </p:tgtEl>
                                        <p:attrNameLst>
                                          <p:attrName>ppt_x</p:attrName>
                                        </p:attrNameLst>
                                      </p:cBhvr>
                                      <p:tavLst>
                                        <p:tav tm="0">
                                          <p:val>
                                            <p:strVal val="#ppt_x"/>
                                          </p:val>
                                        </p:tav>
                                        <p:tav tm="100000">
                                          <p:val>
                                            <p:strVal val="#ppt_x"/>
                                          </p:val>
                                        </p:tav>
                                      </p:tavLst>
                                    </p:anim>
                                    <p:anim calcmode="lin" valueType="num">
                                      <p:cBhvr>
                                        <p:cTn id="21" dur="1125" decel="100000" fill="hold"/>
                                        <p:tgtEl>
                                          <p:spTgt spid="14"/>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750"/>
                                  </p:stCondLst>
                                  <p:endCondLst>
                                    <p:cond evt="begin" delay="0">
                                      <p:tn val="23"/>
                                    </p:cond>
                                  </p:end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250"/>
                                        <p:tgtEl>
                                          <p:spTgt spid="15"/>
                                        </p:tgtEl>
                                      </p:cBhvr>
                                    </p:animEffect>
                                    <p:anim calcmode="lin" valueType="num">
                                      <p:cBhvr>
                                        <p:cTn id="26" dur="1250" fill="hold"/>
                                        <p:tgtEl>
                                          <p:spTgt spid="15"/>
                                        </p:tgtEl>
                                        <p:attrNameLst>
                                          <p:attrName>ppt_x</p:attrName>
                                        </p:attrNameLst>
                                      </p:cBhvr>
                                      <p:tavLst>
                                        <p:tav tm="0">
                                          <p:val>
                                            <p:strVal val="#ppt_x"/>
                                          </p:val>
                                        </p:tav>
                                        <p:tav tm="100000">
                                          <p:val>
                                            <p:strVal val="#ppt_x"/>
                                          </p:val>
                                        </p:tav>
                                      </p:tavLst>
                                    </p:anim>
                                    <p:anim calcmode="lin" valueType="num">
                                      <p:cBhvr>
                                        <p:cTn id="27" dur="1125" decel="100000" fill="hold"/>
                                        <p:tgtEl>
                                          <p:spTgt spid="15"/>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PORTFOLIO OPT-8">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6" name="Picture Placeholder 5"/>
          <p:cNvSpPr>
            <a:spLocks noGrp="1"/>
          </p:cNvSpPr>
          <p:nvPr>
            <p:ph type="pic" sz="quarter" idx="11"/>
          </p:nvPr>
        </p:nvSpPr>
        <p:spPr>
          <a:xfrm>
            <a:off x="0" y="3429000"/>
            <a:ext cx="3048000" cy="1645920"/>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sp>
        <p:nvSpPr>
          <p:cNvPr id="11" name="Picture Placeholder 5"/>
          <p:cNvSpPr>
            <a:spLocks noGrp="1"/>
          </p:cNvSpPr>
          <p:nvPr>
            <p:ph type="pic" sz="quarter" idx="12"/>
          </p:nvPr>
        </p:nvSpPr>
        <p:spPr>
          <a:xfrm>
            <a:off x="3048000" y="1783080"/>
            <a:ext cx="3048000" cy="1645920"/>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sp>
        <p:nvSpPr>
          <p:cNvPr id="12" name="Picture Placeholder 5"/>
          <p:cNvSpPr>
            <a:spLocks noGrp="1"/>
          </p:cNvSpPr>
          <p:nvPr>
            <p:ph type="pic" sz="quarter" idx="13"/>
          </p:nvPr>
        </p:nvSpPr>
        <p:spPr>
          <a:xfrm>
            <a:off x="6096000" y="3429000"/>
            <a:ext cx="3048000" cy="1645920"/>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sp>
        <p:nvSpPr>
          <p:cNvPr id="13" name="Picture Placeholder 5"/>
          <p:cNvSpPr>
            <a:spLocks noGrp="1"/>
          </p:cNvSpPr>
          <p:nvPr>
            <p:ph type="pic" sz="quarter" idx="14"/>
          </p:nvPr>
        </p:nvSpPr>
        <p:spPr>
          <a:xfrm>
            <a:off x="9144000" y="1783080"/>
            <a:ext cx="3048000" cy="1645920"/>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cxnSp>
        <p:nvCxnSpPr>
          <p:cNvPr id="14" name="Straight Connector 13"/>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66965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250"/>
                                        <p:tgtEl>
                                          <p:spTgt spid="11"/>
                                        </p:tgtEl>
                                      </p:cBhvr>
                                    </p:animEffect>
                                    <p:anim calcmode="lin" valueType="num">
                                      <p:cBhvr>
                                        <p:cTn id="14" dur="1250" fill="hold"/>
                                        <p:tgtEl>
                                          <p:spTgt spid="11"/>
                                        </p:tgtEl>
                                        <p:attrNameLst>
                                          <p:attrName>ppt_x</p:attrName>
                                        </p:attrNameLst>
                                      </p:cBhvr>
                                      <p:tavLst>
                                        <p:tav tm="0">
                                          <p:val>
                                            <p:strVal val="#ppt_x"/>
                                          </p:val>
                                        </p:tav>
                                        <p:tav tm="100000">
                                          <p:val>
                                            <p:strVal val="#ppt_x"/>
                                          </p:val>
                                        </p:tav>
                                      </p:tavLst>
                                    </p:anim>
                                    <p:anim calcmode="lin" valueType="num">
                                      <p:cBhvr>
                                        <p:cTn id="15" dur="1125" decel="100000" fill="hold"/>
                                        <p:tgtEl>
                                          <p:spTgt spid="11"/>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anim calcmode="lin" valueType="num">
                                      <p:cBhvr>
                                        <p:cTn id="20" dur="1250" fill="hold"/>
                                        <p:tgtEl>
                                          <p:spTgt spid="12"/>
                                        </p:tgtEl>
                                        <p:attrNameLst>
                                          <p:attrName>ppt_x</p:attrName>
                                        </p:attrNameLst>
                                      </p:cBhvr>
                                      <p:tavLst>
                                        <p:tav tm="0">
                                          <p:val>
                                            <p:strVal val="#ppt_x"/>
                                          </p:val>
                                        </p:tav>
                                        <p:tav tm="100000">
                                          <p:val>
                                            <p:strVal val="#ppt_x"/>
                                          </p:val>
                                        </p:tav>
                                      </p:tavLst>
                                    </p:anim>
                                    <p:anim calcmode="lin" valueType="num">
                                      <p:cBhvr>
                                        <p:cTn id="21" dur="1125" decel="100000" fill="hold"/>
                                        <p:tgtEl>
                                          <p:spTgt spid="1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750"/>
                                  </p:stCondLst>
                                  <p:endCondLst>
                                    <p:cond evt="begin" delay="0">
                                      <p:tn val="23"/>
                                    </p:cond>
                                  </p:end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250"/>
                                        <p:tgtEl>
                                          <p:spTgt spid="13"/>
                                        </p:tgtEl>
                                      </p:cBhvr>
                                    </p:animEffect>
                                    <p:anim calcmode="lin" valueType="num">
                                      <p:cBhvr>
                                        <p:cTn id="26" dur="1250" fill="hold"/>
                                        <p:tgtEl>
                                          <p:spTgt spid="13"/>
                                        </p:tgtEl>
                                        <p:attrNameLst>
                                          <p:attrName>ppt_x</p:attrName>
                                        </p:attrNameLst>
                                      </p:cBhvr>
                                      <p:tavLst>
                                        <p:tav tm="0">
                                          <p:val>
                                            <p:strVal val="#ppt_x"/>
                                          </p:val>
                                        </p:tav>
                                        <p:tav tm="100000">
                                          <p:val>
                                            <p:strVal val="#ppt_x"/>
                                          </p:val>
                                        </p:tav>
                                      </p:tavLst>
                                    </p:anim>
                                    <p:anim calcmode="lin" valueType="num">
                                      <p:cBhvr>
                                        <p:cTn id="27" dur="1125" decel="100000" fill="hold"/>
                                        <p:tgtEl>
                                          <p:spTgt spid="13"/>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Lst>
  </p:timing>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DEVICES OPT-1">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6" name="Picture Placeholder 5"/>
          <p:cNvSpPr>
            <a:spLocks noGrp="1"/>
          </p:cNvSpPr>
          <p:nvPr>
            <p:ph type="pic" sz="quarter" idx="11"/>
          </p:nvPr>
        </p:nvSpPr>
        <p:spPr>
          <a:xfrm>
            <a:off x="1731264" y="2287829"/>
            <a:ext cx="1706880" cy="2726741"/>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cxnSp>
        <p:nvCxnSpPr>
          <p:cNvPr id="10" name="Straight Connector 9"/>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8823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3425952" y="2529230"/>
            <a:ext cx="1383792" cy="2232965"/>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sp>
        <p:nvSpPr>
          <p:cNvPr id="10" name="Picture Placeholder 5"/>
          <p:cNvSpPr>
            <a:spLocks noGrp="1"/>
          </p:cNvSpPr>
          <p:nvPr>
            <p:ph type="pic" sz="quarter" idx="12"/>
          </p:nvPr>
        </p:nvSpPr>
        <p:spPr>
          <a:xfrm>
            <a:off x="1042416" y="2529230"/>
            <a:ext cx="1383792" cy="2232965"/>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6" name="Picture Placeholder 5"/>
          <p:cNvSpPr>
            <a:spLocks noGrp="1"/>
          </p:cNvSpPr>
          <p:nvPr>
            <p:ph type="pic" sz="quarter" idx="11"/>
          </p:nvPr>
        </p:nvSpPr>
        <p:spPr>
          <a:xfrm>
            <a:off x="2109216" y="2331720"/>
            <a:ext cx="1615440" cy="2567635"/>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cxnSp>
        <p:nvCxnSpPr>
          <p:cNvPr id="11" name="Straight Connector 10"/>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52403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250"/>
                                        <p:tgtEl>
                                          <p:spTgt spid="10"/>
                                        </p:tgtEl>
                                      </p:cBhvr>
                                    </p:animEffect>
                                    <p:anim calcmode="lin" valueType="num">
                                      <p:cBhvr>
                                        <p:cTn id="14" dur="1250" fill="hold"/>
                                        <p:tgtEl>
                                          <p:spTgt spid="10"/>
                                        </p:tgtEl>
                                        <p:attrNameLst>
                                          <p:attrName>ppt_x</p:attrName>
                                        </p:attrNameLst>
                                      </p:cBhvr>
                                      <p:tavLst>
                                        <p:tav tm="0">
                                          <p:val>
                                            <p:strVal val="#ppt_x"/>
                                          </p:val>
                                        </p:tav>
                                        <p:tav tm="100000">
                                          <p:val>
                                            <p:strVal val="#ppt_x"/>
                                          </p:val>
                                        </p:tav>
                                      </p:tavLst>
                                    </p:anim>
                                    <p:anim calcmode="lin" valueType="num">
                                      <p:cBhvr>
                                        <p:cTn id="15" dur="1125" decel="100000" fill="hold"/>
                                        <p:tgtEl>
                                          <p:spTgt spid="10"/>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anim calcmode="lin" valueType="num">
                                      <p:cBhvr>
                                        <p:cTn id="20" dur="1250" fill="hold"/>
                                        <p:tgtEl>
                                          <p:spTgt spid="12"/>
                                        </p:tgtEl>
                                        <p:attrNameLst>
                                          <p:attrName>ppt_x</p:attrName>
                                        </p:attrNameLst>
                                      </p:cBhvr>
                                      <p:tavLst>
                                        <p:tav tm="0">
                                          <p:val>
                                            <p:strVal val="#ppt_x"/>
                                          </p:val>
                                        </p:tav>
                                        <p:tav tm="100000">
                                          <p:val>
                                            <p:strVal val="#ppt_x"/>
                                          </p:val>
                                        </p:tav>
                                      </p:tavLst>
                                    </p:anim>
                                    <p:anim calcmode="lin" valueType="num">
                                      <p:cBhvr>
                                        <p:cTn id="21" dur="1125" decel="100000" fill="hold"/>
                                        <p:tgtEl>
                                          <p:spTgt spid="1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6" grpId="0"/>
    </p:bldLst>
  </p:timing>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DEVICES OPT-3">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6" name="Picture Placeholder 5"/>
          <p:cNvSpPr>
            <a:spLocks noGrp="1"/>
          </p:cNvSpPr>
          <p:nvPr>
            <p:ph type="pic" sz="quarter" idx="11"/>
          </p:nvPr>
        </p:nvSpPr>
        <p:spPr>
          <a:xfrm>
            <a:off x="1737360" y="2128723"/>
            <a:ext cx="2487168" cy="2990088"/>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cxnSp>
        <p:nvCxnSpPr>
          <p:cNvPr id="10" name="Straight Connector 9"/>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3150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DEVICES OPT-4">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6" name="Picture Placeholder 5"/>
          <p:cNvSpPr>
            <a:spLocks noGrp="1"/>
          </p:cNvSpPr>
          <p:nvPr>
            <p:ph type="pic" sz="quarter" idx="11"/>
          </p:nvPr>
        </p:nvSpPr>
        <p:spPr>
          <a:xfrm>
            <a:off x="1767840" y="2115922"/>
            <a:ext cx="4267200" cy="2364638"/>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cxnSp>
        <p:nvCxnSpPr>
          <p:cNvPr id="10" name="Straight Connector 9"/>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91388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EVICES OPT-5">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6" name="Picture Placeholder 5"/>
          <p:cNvSpPr>
            <a:spLocks noGrp="1"/>
          </p:cNvSpPr>
          <p:nvPr>
            <p:ph type="pic" sz="quarter" idx="11"/>
          </p:nvPr>
        </p:nvSpPr>
        <p:spPr>
          <a:xfrm>
            <a:off x="2292096" y="2161642"/>
            <a:ext cx="3517392" cy="1953158"/>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cxnSp>
        <p:nvCxnSpPr>
          <p:cNvPr id="10" name="Straight Connector 9"/>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5327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ARK MIDDLE">
    <p:spTree>
      <p:nvGrpSpPr>
        <p:cNvPr id="1" name=""/>
        <p:cNvGrpSpPr/>
        <p:nvPr/>
      </p:nvGrpSpPr>
      <p:grpSpPr>
        <a:xfrm>
          <a:off x="0" y="0"/>
          <a:ext cx="0" cy="0"/>
          <a:chOff x="0" y="0"/>
          <a:chExt cx="0" cy="0"/>
        </a:xfrm>
      </p:grpSpPr>
      <p:cxnSp>
        <p:nvCxnSpPr>
          <p:cNvPr id="2" name="Straight Connector 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cxnSp>
        <p:nvCxnSpPr>
          <p:cNvPr id="5" name="Straight Connector 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0" name="Rectangle 9"/>
          <p:cNvSpPr/>
          <p:nvPr/>
        </p:nvSpPr>
        <p:spPr>
          <a:xfrm>
            <a:off x="0" y="1600200"/>
            <a:ext cx="12192000" cy="36576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algn="ctr"/>
            <a:endParaRPr lang="uk-UA" sz="1680" dirty="0">
              <a:solidFill>
                <a:schemeClr val="tx1"/>
              </a:solidFill>
              <a:latin typeface="Calibri" panose="020F0502020204030204" pitchFamily="34" charset="0"/>
            </a:endParaRPr>
          </a:p>
        </p:txBody>
      </p:sp>
    </p:spTree>
    <p:extLst>
      <p:ext uri="{BB962C8B-B14F-4D97-AF65-F5344CB8AC3E}">
        <p14:creationId xmlns:p14="http://schemas.microsoft.com/office/powerpoint/2010/main" val="46299603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DEVICES OPT-6">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6" name="Picture Placeholder 5"/>
          <p:cNvSpPr>
            <a:spLocks noGrp="1"/>
          </p:cNvSpPr>
          <p:nvPr>
            <p:ph type="pic" sz="quarter" idx="11"/>
          </p:nvPr>
        </p:nvSpPr>
        <p:spPr>
          <a:xfrm>
            <a:off x="1414272" y="2104949"/>
            <a:ext cx="4346448" cy="2238451"/>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cxnSp>
        <p:nvCxnSpPr>
          <p:cNvPr id="10" name="Straight Connector 9"/>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6456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EVICES OPT-7">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6" name="Picture Placeholder 5"/>
          <p:cNvSpPr>
            <a:spLocks noGrp="1"/>
          </p:cNvSpPr>
          <p:nvPr>
            <p:ph type="pic" sz="quarter" idx="11"/>
          </p:nvPr>
        </p:nvSpPr>
        <p:spPr>
          <a:xfrm>
            <a:off x="1335024" y="2017166"/>
            <a:ext cx="4785360" cy="2463394"/>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cxnSp>
        <p:nvCxnSpPr>
          <p:cNvPr id="10" name="Straight Connector 9"/>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54549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EVICES OPT-11">
    <p:spTree>
      <p:nvGrpSpPr>
        <p:cNvPr id="1" name=""/>
        <p:cNvGrpSpPr/>
        <p:nvPr/>
      </p:nvGrpSpPr>
      <p:grpSpPr>
        <a:xfrm>
          <a:off x="0" y="0"/>
          <a:ext cx="0" cy="0"/>
          <a:chOff x="0" y="0"/>
          <a:chExt cx="0" cy="0"/>
        </a:xfrm>
      </p:grpSpPr>
      <p:sp>
        <p:nvSpPr>
          <p:cNvPr id="3" name="Rectangle 2"/>
          <p:cNvSpPr/>
          <p:nvPr/>
        </p:nvSpPr>
        <p:spPr>
          <a:xfrm>
            <a:off x="0" y="0"/>
            <a:ext cx="12192000" cy="373075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algn="ctr"/>
            <a:endParaRPr lang="uk-UA" sz="1680" dirty="0">
              <a:solidFill>
                <a:schemeClr val="tx1"/>
              </a:solidFill>
              <a:latin typeface="Calibri" panose="020F0502020204030204" pitchFamily="34" charset="0"/>
            </a:endParaRPr>
          </a:p>
        </p:txBody>
      </p: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solidFill>
                  <a:schemeClr val="bg2"/>
                </a:solidFill>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0" name="Picture Placeholder 5"/>
          <p:cNvSpPr>
            <a:spLocks noGrp="1"/>
          </p:cNvSpPr>
          <p:nvPr>
            <p:ph type="pic" sz="quarter" idx="11"/>
          </p:nvPr>
        </p:nvSpPr>
        <p:spPr>
          <a:xfrm>
            <a:off x="1286256" y="2256739"/>
            <a:ext cx="1615440" cy="2589581"/>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cxnSp>
        <p:nvCxnSpPr>
          <p:cNvPr id="11" name="Straight Connector 10"/>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2570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DEVICES OPT-12">
    <p:spTree>
      <p:nvGrpSpPr>
        <p:cNvPr id="1" name=""/>
        <p:cNvGrpSpPr/>
        <p:nvPr/>
      </p:nvGrpSpPr>
      <p:grpSpPr>
        <a:xfrm>
          <a:off x="0" y="0"/>
          <a:ext cx="0" cy="0"/>
          <a:chOff x="0" y="0"/>
          <a:chExt cx="0" cy="0"/>
        </a:xfrm>
      </p:grpSpPr>
      <p:sp>
        <p:nvSpPr>
          <p:cNvPr id="3" name="Rectangle 2"/>
          <p:cNvSpPr/>
          <p:nvPr/>
        </p:nvSpPr>
        <p:spPr>
          <a:xfrm>
            <a:off x="0" y="0"/>
            <a:ext cx="12192000" cy="373075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algn="ctr"/>
            <a:endParaRPr lang="uk-UA" sz="1680" dirty="0">
              <a:solidFill>
                <a:schemeClr val="tx1"/>
              </a:solidFill>
              <a:latin typeface="Calibri" panose="020F0502020204030204" pitchFamily="34" charset="0"/>
            </a:endParaRPr>
          </a:p>
        </p:txBody>
      </p: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solidFill>
                  <a:schemeClr val="bg2"/>
                </a:solidFill>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0" name="Picture Placeholder 5"/>
          <p:cNvSpPr>
            <a:spLocks noGrp="1"/>
          </p:cNvSpPr>
          <p:nvPr>
            <p:ph type="pic" sz="quarter" idx="11"/>
          </p:nvPr>
        </p:nvSpPr>
        <p:spPr>
          <a:xfrm>
            <a:off x="1267968" y="2481072"/>
            <a:ext cx="1463040" cy="2331720"/>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sp>
        <p:nvSpPr>
          <p:cNvPr id="11" name="Picture Placeholder 5"/>
          <p:cNvSpPr>
            <a:spLocks noGrp="1"/>
          </p:cNvSpPr>
          <p:nvPr>
            <p:ph type="pic" sz="quarter" idx="12"/>
          </p:nvPr>
        </p:nvSpPr>
        <p:spPr>
          <a:xfrm>
            <a:off x="3645408" y="2481072"/>
            <a:ext cx="1463040" cy="2331720"/>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sp>
        <p:nvSpPr>
          <p:cNvPr id="12" name="Picture Placeholder 5"/>
          <p:cNvSpPr>
            <a:spLocks noGrp="1"/>
          </p:cNvSpPr>
          <p:nvPr>
            <p:ph type="pic" sz="quarter" idx="13"/>
          </p:nvPr>
        </p:nvSpPr>
        <p:spPr>
          <a:xfrm>
            <a:off x="2346960" y="2267712"/>
            <a:ext cx="1694688" cy="2715768"/>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cxnSp>
        <p:nvCxnSpPr>
          <p:cNvPr id="13" name="Straight Connector 12"/>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01922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250"/>
                                        <p:tgtEl>
                                          <p:spTgt spid="11"/>
                                        </p:tgtEl>
                                      </p:cBhvr>
                                    </p:animEffect>
                                    <p:anim calcmode="lin" valueType="num">
                                      <p:cBhvr>
                                        <p:cTn id="14" dur="1250" fill="hold"/>
                                        <p:tgtEl>
                                          <p:spTgt spid="11"/>
                                        </p:tgtEl>
                                        <p:attrNameLst>
                                          <p:attrName>ppt_x</p:attrName>
                                        </p:attrNameLst>
                                      </p:cBhvr>
                                      <p:tavLst>
                                        <p:tav tm="0">
                                          <p:val>
                                            <p:strVal val="#ppt_x"/>
                                          </p:val>
                                        </p:tav>
                                        <p:tav tm="100000">
                                          <p:val>
                                            <p:strVal val="#ppt_x"/>
                                          </p:val>
                                        </p:tav>
                                      </p:tavLst>
                                    </p:anim>
                                    <p:anim calcmode="lin" valueType="num">
                                      <p:cBhvr>
                                        <p:cTn id="15" dur="1125" decel="100000" fill="hold"/>
                                        <p:tgtEl>
                                          <p:spTgt spid="11"/>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anim calcmode="lin" valueType="num">
                                      <p:cBhvr>
                                        <p:cTn id="20" dur="1250" fill="hold"/>
                                        <p:tgtEl>
                                          <p:spTgt spid="12"/>
                                        </p:tgtEl>
                                        <p:attrNameLst>
                                          <p:attrName>ppt_x</p:attrName>
                                        </p:attrNameLst>
                                      </p:cBhvr>
                                      <p:tavLst>
                                        <p:tav tm="0">
                                          <p:val>
                                            <p:strVal val="#ppt_x"/>
                                          </p:val>
                                        </p:tav>
                                        <p:tav tm="100000">
                                          <p:val>
                                            <p:strVal val="#ppt_x"/>
                                          </p:val>
                                        </p:tav>
                                      </p:tavLst>
                                    </p:anim>
                                    <p:anim calcmode="lin" valueType="num">
                                      <p:cBhvr>
                                        <p:cTn id="21" dur="1125" decel="100000" fill="hold"/>
                                        <p:tgtEl>
                                          <p:spTgt spid="1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DEVICES OPT-13">
    <p:spTree>
      <p:nvGrpSpPr>
        <p:cNvPr id="1" name=""/>
        <p:cNvGrpSpPr/>
        <p:nvPr/>
      </p:nvGrpSpPr>
      <p:grpSpPr>
        <a:xfrm>
          <a:off x="0" y="0"/>
          <a:ext cx="0" cy="0"/>
          <a:chOff x="0" y="0"/>
          <a:chExt cx="0" cy="0"/>
        </a:xfrm>
      </p:grpSpPr>
      <p:sp>
        <p:nvSpPr>
          <p:cNvPr id="3" name="Rectangle 2"/>
          <p:cNvSpPr/>
          <p:nvPr/>
        </p:nvSpPr>
        <p:spPr>
          <a:xfrm>
            <a:off x="0" y="0"/>
            <a:ext cx="12192000" cy="373075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algn="ctr"/>
            <a:endParaRPr lang="uk-UA" sz="1680" dirty="0">
              <a:solidFill>
                <a:schemeClr val="tx1"/>
              </a:solidFill>
              <a:latin typeface="Calibri" panose="020F0502020204030204" pitchFamily="34" charset="0"/>
            </a:endParaRPr>
          </a:p>
        </p:txBody>
      </p: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solidFill>
                  <a:schemeClr val="bg2"/>
                </a:solidFill>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0" name="Picture Placeholder 5"/>
          <p:cNvSpPr>
            <a:spLocks noGrp="1"/>
          </p:cNvSpPr>
          <p:nvPr>
            <p:ph type="pic" sz="quarter" idx="11"/>
          </p:nvPr>
        </p:nvSpPr>
        <p:spPr>
          <a:xfrm>
            <a:off x="1749552" y="2130552"/>
            <a:ext cx="2487168" cy="2990088"/>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cxnSp>
        <p:nvCxnSpPr>
          <p:cNvPr id="11" name="Straight Connector 10"/>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54594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DEVICES OPT-14">
    <p:spTree>
      <p:nvGrpSpPr>
        <p:cNvPr id="1" name=""/>
        <p:cNvGrpSpPr/>
        <p:nvPr/>
      </p:nvGrpSpPr>
      <p:grpSpPr>
        <a:xfrm>
          <a:off x="0" y="0"/>
          <a:ext cx="0" cy="0"/>
          <a:chOff x="0" y="0"/>
          <a:chExt cx="0" cy="0"/>
        </a:xfrm>
      </p:grpSpPr>
      <p:sp>
        <p:nvSpPr>
          <p:cNvPr id="3" name="Rectangle 2"/>
          <p:cNvSpPr/>
          <p:nvPr/>
        </p:nvSpPr>
        <p:spPr>
          <a:xfrm>
            <a:off x="0" y="0"/>
            <a:ext cx="12192000" cy="373075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algn="ctr"/>
            <a:endParaRPr lang="uk-UA" sz="1680" dirty="0">
              <a:solidFill>
                <a:schemeClr val="tx1"/>
              </a:solidFill>
              <a:latin typeface="Calibri" panose="020F0502020204030204" pitchFamily="34" charset="0"/>
            </a:endParaRPr>
          </a:p>
        </p:txBody>
      </p: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0" name="Picture Placeholder 2"/>
          <p:cNvSpPr>
            <a:spLocks noGrp="1"/>
          </p:cNvSpPr>
          <p:nvPr>
            <p:ph type="pic" sz="quarter" idx="12"/>
          </p:nvPr>
        </p:nvSpPr>
        <p:spPr>
          <a:xfrm>
            <a:off x="3937000" y="1876349"/>
            <a:ext cx="4318000" cy="2375611"/>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cxnSp>
        <p:nvCxnSpPr>
          <p:cNvPr id="11" name="Straight Connector 10"/>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solidFill>
                  <a:schemeClr val="bg2"/>
                </a:solidFill>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Tree>
    <p:extLst>
      <p:ext uri="{BB962C8B-B14F-4D97-AF65-F5344CB8AC3E}">
        <p14:creationId xmlns:p14="http://schemas.microsoft.com/office/powerpoint/2010/main" val="207973020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DEVICES OPT-15">
    <p:spTree>
      <p:nvGrpSpPr>
        <p:cNvPr id="1" name=""/>
        <p:cNvGrpSpPr/>
        <p:nvPr/>
      </p:nvGrpSpPr>
      <p:grpSpPr>
        <a:xfrm>
          <a:off x="0" y="0"/>
          <a:ext cx="0" cy="0"/>
          <a:chOff x="0" y="0"/>
          <a:chExt cx="0" cy="0"/>
        </a:xfrm>
      </p:grpSpPr>
      <p:sp>
        <p:nvSpPr>
          <p:cNvPr id="3" name="Rectangle 2"/>
          <p:cNvSpPr/>
          <p:nvPr/>
        </p:nvSpPr>
        <p:spPr>
          <a:xfrm>
            <a:off x="0" y="0"/>
            <a:ext cx="12192000" cy="373075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algn="ctr"/>
            <a:endParaRPr lang="uk-UA" sz="1680" dirty="0">
              <a:solidFill>
                <a:schemeClr val="tx1"/>
              </a:solidFill>
              <a:latin typeface="Calibri" panose="020F0502020204030204" pitchFamily="34" charset="0"/>
            </a:endParaRPr>
          </a:p>
        </p:txBody>
      </p: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0" name="Picture Placeholder 2"/>
          <p:cNvSpPr>
            <a:spLocks noGrp="1"/>
          </p:cNvSpPr>
          <p:nvPr>
            <p:ph type="pic" sz="quarter" idx="12"/>
          </p:nvPr>
        </p:nvSpPr>
        <p:spPr>
          <a:xfrm>
            <a:off x="1103376" y="1997050"/>
            <a:ext cx="4645152" cy="2392070"/>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cxnSp>
        <p:nvCxnSpPr>
          <p:cNvPr id="11" name="Straight Connector 10"/>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solidFill>
                  <a:schemeClr val="bg2"/>
                </a:solidFill>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Tree>
    <p:extLst>
      <p:ext uri="{BB962C8B-B14F-4D97-AF65-F5344CB8AC3E}">
        <p14:creationId xmlns:p14="http://schemas.microsoft.com/office/powerpoint/2010/main" val="125331563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DEVICES OPT-8">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0" name="Picture Placeholder 2"/>
          <p:cNvSpPr>
            <a:spLocks noGrp="1"/>
          </p:cNvSpPr>
          <p:nvPr>
            <p:ph type="pic" sz="quarter" idx="12"/>
          </p:nvPr>
        </p:nvSpPr>
        <p:spPr>
          <a:xfrm>
            <a:off x="3974592" y="1771701"/>
            <a:ext cx="3803904" cy="1947672"/>
          </a:xfrm>
          <a:prstGeom prst="rect">
            <a:avLst/>
          </a:prstGeom>
        </p:spPr>
        <p:txBody>
          <a:bodyPr/>
          <a:lstStyle>
            <a:lvl1pPr>
              <a:defRPr sz="1200">
                <a:latin typeface="Calibri" panose="020F0502020204030204" pitchFamily="34" charset="0"/>
              </a:defRPr>
            </a:lvl1pPr>
          </a:lstStyle>
          <a:p>
            <a:r>
              <a:rPr lang="en-US" dirty="0"/>
              <a:t>Click icon to add picture</a:t>
            </a:r>
            <a:endParaRPr lang="uk-UA" dirty="0"/>
          </a:p>
        </p:txBody>
      </p:sp>
      <p:sp>
        <p:nvSpPr>
          <p:cNvPr id="11" name="Picture Placeholder 2"/>
          <p:cNvSpPr>
            <a:spLocks noGrp="1"/>
          </p:cNvSpPr>
          <p:nvPr>
            <p:ph type="pic" sz="quarter" idx="13"/>
          </p:nvPr>
        </p:nvSpPr>
        <p:spPr>
          <a:xfrm>
            <a:off x="2438400" y="3796589"/>
            <a:ext cx="457200" cy="729691"/>
          </a:xfrm>
          <a:prstGeom prst="rect">
            <a:avLst/>
          </a:prstGeom>
        </p:spPr>
        <p:txBody>
          <a:bodyPr/>
          <a:lstStyle>
            <a:lvl1pPr>
              <a:defRPr sz="720">
                <a:latin typeface="Calibri" panose="020F0502020204030204" pitchFamily="34" charset="0"/>
              </a:defRPr>
            </a:lvl1pPr>
          </a:lstStyle>
          <a:p>
            <a:r>
              <a:rPr lang="en-US" dirty="0"/>
              <a:t>Click icon to add picture</a:t>
            </a:r>
            <a:endParaRPr lang="uk-UA" dirty="0"/>
          </a:p>
        </p:txBody>
      </p:sp>
      <p:sp>
        <p:nvSpPr>
          <p:cNvPr id="12" name="Picture Placeholder 2"/>
          <p:cNvSpPr>
            <a:spLocks noGrp="1"/>
          </p:cNvSpPr>
          <p:nvPr>
            <p:ph type="pic" sz="quarter" idx="14"/>
          </p:nvPr>
        </p:nvSpPr>
        <p:spPr>
          <a:xfrm>
            <a:off x="3127248" y="3202229"/>
            <a:ext cx="1097280" cy="1305763"/>
          </a:xfrm>
          <a:prstGeom prst="rect">
            <a:avLst/>
          </a:prstGeom>
        </p:spPr>
        <p:txBody>
          <a:bodyPr/>
          <a:lstStyle>
            <a:lvl1pPr>
              <a:defRPr sz="720">
                <a:latin typeface="Calibri" panose="020F0502020204030204" pitchFamily="34" charset="0"/>
              </a:defRPr>
            </a:lvl1pPr>
          </a:lstStyle>
          <a:p>
            <a:r>
              <a:rPr lang="en-US" dirty="0"/>
              <a:t>Click icon to add picture</a:t>
            </a:r>
            <a:endParaRPr lang="uk-UA" dirty="0"/>
          </a:p>
        </p:txBody>
      </p:sp>
      <p:sp>
        <p:nvSpPr>
          <p:cNvPr id="13" name="Picture Placeholder 2"/>
          <p:cNvSpPr>
            <a:spLocks noGrp="1"/>
          </p:cNvSpPr>
          <p:nvPr>
            <p:ph type="pic" sz="quarter" idx="15"/>
          </p:nvPr>
        </p:nvSpPr>
        <p:spPr>
          <a:xfrm>
            <a:off x="7370064" y="2926080"/>
            <a:ext cx="2590800" cy="1442923"/>
          </a:xfrm>
          <a:prstGeom prst="rect">
            <a:avLst/>
          </a:prstGeom>
        </p:spPr>
        <p:txBody>
          <a:bodyPr/>
          <a:lstStyle>
            <a:lvl1pPr>
              <a:defRPr sz="720">
                <a:latin typeface="Calibri" panose="020F0502020204030204" pitchFamily="34" charset="0"/>
              </a:defRPr>
            </a:lvl1pPr>
          </a:lstStyle>
          <a:p>
            <a:r>
              <a:rPr lang="en-US" dirty="0"/>
              <a:t>Click icon to add picture</a:t>
            </a:r>
            <a:endParaRPr lang="uk-UA" dirty="0"/>
          </a:p>
        </p:txBody>
      </p:sp>
      <p:cxnSp>
        <p:nvCxnSpPr>
          <p:cNvPr id="14" name="Straight Connector 13"/>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05432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250"/>
                                        <p:tgtEl>
                                          <p:spTgt spid="13"/>
                                        </p:tgtEl>
                                      </p:cBhvr>
                                    </p:animEffect>
                                    <p:anim calcmode="lin" valueType="num">
                                      <p:cBhvr>
                                        <p:cTn id="14" dur="1250" fill="hold"/>
                                        <p:tgtEl>
                                          <p:spTgt spid="13"/>
                                        </p:tgtEl>
                                        <p:attrNameLst>
                                          <p:attrName>ppt_x</p:attrName>
                                        </p:attrNameLst>
                                      </p:cBhvr>
                                      <p:tavLst>
                                        <p:tav tm="0">
                                          <p:val>
                                            <p:strVal val="#ppt_x"/>
                                          </p:val>
                                        </p:tav>
                                        <p:tav tm="100000">
                                          <p:val>
                                            <p:strVal val="#ppt_x"/>
                                          </p:val>
                                        </p:tav>
                                      </p:tavLst>
                                    </p:anim>
                                    <p:anim calcmode="lin" valueType="num">
                                      <p:cBhvr>
                                        <p:cTn id="15" dur="1125" decel="100000" fill="hold"/>
                                        <p:tgtEl>
                                          <p:spTgt spid="13"/>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anim calcmode="lin" valueType="num">
                                      <p:cBhvr>
                                        <p:cTn id="20" dur="1250" fill="hold"/>
                                        <p:tgtEl>
                                          <p:spTgt spid="12"/>
                                        </p:tgtEl>
                                        <p:attrNameLst>
                                          <p:attrName>ppt_x</p:attrName>
                                        </p:attrNameLst>
                                      </p:cBhvr>
                                      <p:tavLst>
                                        <p:tav tm="0">
                                          <p:val>
                                            <p:strVal val="#ppt_x"/>
                                          </p:val>
                                        </p:tav>
                                        <p:tav tm="100000">
                                          <p:val>
                                            <p:strVal val="#ppt_x"/>
                                          </p:val>
                                        </p:tav>
                                      </p:tavLst>
                                    </p:anim>
                                    <p:anim calcmode="lin" valueType="num">
                                      <p:cBhvr>
                                        <p:cTn id="21" dur="1125" decel="100000" fill="hold"/>
                                        <p:tgtEl>
                                          <p:spTgt spid="1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750"/>
                                  </p:stCondLst>
                                  <p:endCondLst>
                                    <p:cond evt="begin" delay="0">
                                      <p:tn val="23"/>
                                    </p:cond>
                                  </p:end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250"/>
                                        <p:tgtEl>
                                          <p:spTgt spid="11"/>
                                        </p:tgtEl>
                                      </p:cBhvr>
                                    </p:animEffect>
                                    <p:anim calcmode="lin" valueType="num">
                                      <p:cBhvr>
                                        <p:cTn id="26" dur="1250" fill="hold"/>
                                        <p:tgtEl>
                                          <p:spTgt spid="11"/>
                                        </p:tgtEl>
                                        <p:attrNameLst>
                                          <p:attrName>ppt_x</p:attrName>
                                        </p:attrNameLst>
                                      </p:cBhvr>
                                      <p:tavLst>
                                        <p:tav tm="0">
                                          <p:val>
                                            <p:strVal val="#ppt_x"/>
                                          </p:val>
                                        </p:tav>
                                        <p:tav tm="100000">
                                          <p:val>
                                            <p:strVal val="#ppt_x"/>
                                          </p:val>
                                        </p:tav>
                                      </p:tavLst>
                                    </p:anim>
                                    <p:anim calcmode="lin" valueType="num">
                                      <p:cBhvr>
                                        <p:cTn id="27" dur="1125" decel="100000" fill="hold"/>
                                        <p:tgtEl>
                                          <p:spTgt spid="11"/>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DEVICES OPT-9">
    <p:spTree>
      <p:nvGrpSpPr>
        <p:cNvPr id="1" name=""/>
        <p:cNvGrpSpPr/>
        <p:nvPr/>
      </p:nvGrpSpPr>
      <p:grpSpPr>
        <a:xfrm>
          <a:off x="0" y="0"/>
          <a:ext cx="0" cy="0"/>
          <a:chOff x="0" y="0"/>
          <a:chExt cx="0" cy="0"/>
        </a:xfrm>
      </p:grpSpPr>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6" name="Picture Placeholder 5"/>
          <p:cNvSpPr>
            <a:spLocks noGrp="1"/>
          </p:cNvSpPr>
          <p:nvPr>
            <p:ph type="pic" sz="quarter" idx="11"/>
          </p:nvPr>
        </p:nvSpPr>
        <p:spPr>
          <a:xfrm>
            <a:off x="1871472" y="2133600"/>
            <a:ext cx="2590800" cy="2590800"/>
          </a:xfrm>
          <a:prstGeom prst="rect">
            <a:avLst/>
          </a:prstGeom>
          <a:effectLst>
            <a:outerShdw blurRad="292100" dist="38100" dir="5400000" algn="t" rotWithShape="0">
              <a:schemeClr val="accent1">
                <a:alpha val="67000"/>
              </a:schemeClr>
            </a:outerShdw>
          </a:effectLst>
        </p:spPr>
        <p:txBody>
          <a:bodyPr/>
          <a:lstStyle>
            <a:lvl1pPr>
              <a:defRPr>
                <a:latin typeface="Calibri" panose="020F0502020204030204" pitchFamily="34" charset="0"/>
              </a:defRPr>
            </a:lvl1pPr>
          </a:lstStyle>
          <a:p>
            <a:r>
              <a:rPr lang="en-US" dirty="0"/>
              <a:t>Click icon to add picture</a:t>
            </a:r>
            <a:endParaRPr lang="uk-UA" dirty="0"/>
          </a:p>
        </p:txBody>
      </p:sp>
      <p:cxnSp>
        <p:nvCxnSpPr>
          <p:cNvPr id="10" name="Straight Connector 9"/>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41806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DEVICES OPT-16">
    <p:spTree>
      <p:nvGrpSpPr>
        <p:cNvPr id="1" name=""/>
        <p:cNvGrpSpPr/>
        <p:nvPr/>
      </p:nvGrpSpPr>
      <p:grpSpPr>
        <a:xfrm>
          <a:off x="0" y="0"/>
          <a:ext cx="0" cy="0"/>
          <a:chOff x="0" y="0"/>
          <a:chExt cx="0" cy="0"/>
        </a:xfrm>
      </p:grpSpPr>
      <p:sp>
        <p:nvSpPr>
          <p:cNvPr id="3" name="Rectangle 2"/>
          <p:cNvSpPr/>
          <p:nvPr/>
        </p:nvSpPr>
        <p:spPr>
          <a:xfrm>
            <a:off x="0" y="0"/>
            <a:ext cx="12192000" cy="373075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algn="ctr"/>
            <a:endParaRPr lang="uk-UA" sz="1680" dirty="0">
              <a:solidFill>
                <a:schemeClr val="tx1"/>
              </a:solidFill>
              <a:latin typeface="Calibri" panose="020F0502020204030204" pitchFamily="34" charset="0"/>
            </a:endParaRPr>
          </a:p>
        </p:txBody>
      </p: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solidFill>
                  <a:schemeClr val="bg2"/>
                </a:solidFill>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
        <p:nvSpPr>
          <p:cNvPr id="10" name="Picture Placeholder 9"/>
          <p:cNvSpPr>
            <a:spLocks noGrp="1"/>
          </p:cNvSpPr>
          <p:nvPr>
            <p:ph type="pic" sz="quarter" idx="11"/>
          </p:nvPr>
        </p:nvSpPr>
        <p:spPr>
          <a:xfrm>
            <a:off x="3230880" y="2286000"/>
            <a:ext cx="5748528" cy="2907792"/>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cxnSp>
        <p:nvCxnSpPr>
          <p:cNvPr id="11" name="Straight Connector 10"/>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7838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ARK BOTTOM SLIDE">
    <p:spTree>
      <p:nvGrpSpPr>
        <p:cNvPr id="1" name=""/>
        <p:cNvGrpSpPr/>
        <p:nvPr/>
      </p:nvGrpSpPr>
      <p:grpSpPr>
        <a:xfrm>
          <a:off x="0" y="0"/>
          <a:ext cx="0" cy="0"/>
          <a:chOff x="0" y="0"/>
          <a:chExt cx="0" cy="0"/>
        </a:xfrm>
      </p:grpSpPr>
      <p:sp>
        <p:nvSpPr>
          <p:cNvPr id="3" name="Rectangle 2"/>
          <p:cNvSpPr/>
          <p:nvPr/>
        </p:nvSpPr>
        <p:spPr>
          <a:xfrm>
            <a:off x="0" y="3429000"/>
            <a:ext cx="12192000" cy="3429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algn="ctr"/>
            <a:endParaRPr lang="uk-UA" sz="1680" dirty="0">
              <a:solidFill>
                <a:schemeClr val="tx1"/>
              </a:solidFill>
              <a:latin typeface="Calibri" panose="020F0502020204030204" pitchFamily="34" charset="0"/>
            </a:endParaRPr>
          </a:p>
        </p:txBody>
      </p:sp>
      <p:cxnSp>
        <p:nvCxnSpPr>
          <p:cNvPr id="2" name="Straight Connector 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bg1"/>
                </a:solidFill>
                <a:latin typeface="Calibri" panose="020F0502020204030204" pitchFamily="34" charset="0"/>
              </a:rPr>
              <a:t>your logo</a:t>
            </a:r>
            <a:endParaRPr lang="uk-UA" sz="1200" b="1" dirty="0">
              <a:solidFill>
                <a:schemeClr val="bg1"/>
              </a:solidFill>
              <a:latin typeface="Calibri" panose="020F0502020204030204" pitchFamily="34" charset="0"/>
            </a:endParaRPr>
          </a:p>
        </p:txBody>
      </p:sp>
      <p:cxnSp>
        <p:nvCxnSpPr>
          <p:cNvPr id="5" name="Straight Connector 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solidFill>
                  <a:schemeClr val="tx1"/>
                </a:solidFill>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bg1"/>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spTree>
    <p:extLst>
      <p:ext uri="{BB962C8B-B14F-4D97-AF65-F5344CB8AC3E}">
        <p14:creationId xmlns:p14="http://schemas.microsoft.com/office/powerpoint/2010/main" val="8910995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868892" y="2241195"/>
            <a:ext cx="3810000" cy="2375611"/>
          </a:xfrm>
          <a:prstGeom prst="rect">
            <a:avLst/>
          </a:prstGeom>
        </p:spPr>
        <p:txBody>
          <a:bodyPr/>
          <a:lstStyle>
            <a:lvl1pPr>
              <a:defRPr>
                <a:latin typeface="Calibri" panose="020F0502020204030204" pitchFamily="34" charset="0"/>
              </a:defRPr>
            </a:lvl1pPr>
          </a:lstStyle>
          <a:p>
            <a:r>
              <a:rPr lang="en-US" dirty="0"/>
              <a:t>Click icon to add picture</a:t>
            </a:r>
            <a:endParaRPr lang="uk-UA" dirty="0"/>
          </a:p>
        </p:txBody>
      </p: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latin typeface="Calibri" panose="020F0502020204030204" pitchFamily="34" charset="0"/>
              </a:rPr>
              <a:t>your logo</a:t>
            </a:r>
            <a:endParaRPr lang="uk-UA" sz="1200" b="1" dirty="0">
              <a:solidFill>
                <a:schemeClr val="accent2"/>
              </a:solidFill>
              <a:latin typeface="Calibri" panose="020F0502020204030204" pitchFamily="34" charset="0"/>
            </a:endParaRPr>
          </a:p>
        </p:txBody>
      </p: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Calibri" panose="020F050202020403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r>
              <a:rPr lang="en-US" dirty="0">
                <a:latin typeface="Calibri" panose="020F0502020204030204" pitchFamily="34" charset="0"/>
              </a:rPr>
              <a:t>page</a:t>
            </a:r>
          </a:p>
          <a:p>
            <a:r>
              <a:rPr lang="en-US" dirty="0">
                <a:latin typeface="Calibri" panose="020F0502020204030204" pitchFamily="34" charset="0"/>
              </a:rPr>
              <a:t>0</a:t>
            </a:r>
            <a:fld id="{37D409AB-2201-4E18-8A34-C31753AD9B06}" type="slidenum">
              <a:rPr smtClean="0">
                <a:latin typeface="Calibri" panose="020F0502020204030204" pitchFamily="34" charset="0"/>
              </a:rPr>
              <a:pPr/>
              <a:t>‹#›</a:t>
            </a:fld>
            <a:endParaRPr dirty="0">
              <a:latin typeface="Calibri" panose="020F0502020204030204" pitchFamily="34" charset="0"/>
            </a:endParaRPr>
          </a:p>
        </p:txBody>
      </p:sp>
      <p:cxnSp>
        <p:nvCxnSpPr>
          <p:cNvPr id="10" name="Straight Connector 9"/>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06503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5365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cSld name="DEFAULT SLIDE">
    <p:spTree>
      <p:nvGrpSpPr>
        <p:cNvPr id="1" name=""/>
        <p:cNvGrpSpPr/>
        <p:nvPr/>
      </p:nvGrpSpPr>
      <p:grpSpPr>
        <a:xfrm>
          <a:off x="0" y="0"/>
          <a:ext cx="0" cy="0"/>
          <a:chOff x="0" y="0"/>
          <a:chExt cx="0" cy="0"/>
        </a:xfrm>
      </p:grpSpPr>
      <p:cxnSp>
        <p:nvCxnSpPr>
          <p:cNvPr id="2" name="Straight Connector 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rPr>
              <a:t>your logo</a:t>
            </a:r>
            <a:endParaRPr lang="uk-UA" sz="1200" b="1">
              <a:solidFill>
                <a:schemeClr val="accent2"/>
              </a:solidFill>
            </a:endParaRPr>
          </a:p>
        </p:txBody>
      </p:sp>
      <p:cxnSp>
        <p:nvCxnSpPr>
          <p:cNvPr id="5" name="Straight Connector 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pPr algn="l"/>
            <a:r>
              <a:rPr lang="en-US" dirty="0"/>
              <a:t>page</a:t>
            </a:r>
          </a:p>
          <a:p>
            <a:pPr algn="l"/>
            <a:r>
              <a:rPr lang="en-US" dirty="0"/>
              <a:t>0</a:t>
            </a:r>
            <a:fld id="{37D409AB-2201-4E18-8A34-C31753AD9B06}" type="slidenum">
              <a:rPr smtClean="0"/>
              <a:pPr algn="l"/>
              <a:t>‹#›</a:t>
            </a:fld>
            <a:endParaRPr/>
          </a:p>
        </p:txBody>
      </p:sp>
    </p:spTree>
    <p:extLst>
      <p:ext uri="{BB962C8B-B14F-4D97-AF65-F5344CB8AC3E}">
        <p14:creationId xmlns:p14="http://schemas.microsoft.com/office/powerpoint/2010/main" val="208243274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5494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ITLE and LOGO">
    <p:spTree>
      <p:nvGrpSpPr>
        <p:cNvPr id="1" name=""/>
        <p:cNvGrpSpPr/>
        <p:nvPr/>
      </p:nvGrpSpPr>
      <p:grpSpPr>
        <a:xfrm>
          <a:off x="0" y="0"/>
          <a:ext cx="0" cy="0"/>
          <a:chOff x="0" y="0"/>
          <a:chExt cx="0" cy="0"/>
        </a:xfrm>
      </p:grpSpPr>
      <p:cxnSp>
        <p:nvCxnSpPr>
          <p:cNvPr id="2" name="Straight Connector 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rPr>
              <a:t>your logo</a:t>
            </a:r>
            <a:endParaRPr lang="uk-UA" sz="1200" b="1">
              <a:solidFill>
                <a:schemeClr val="accent2"/>
              </a:solidFill>
            </a:endParaRPr>
          </a:p>
        </p:txBody>
      </p:sp>
      <p:cxnSp>
        <p:nvCxnSpPr>
          <p:cNvPr id="5" name="Straight Connector 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308872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DARK TOP SLIDE">
    <p:spTree>
      <p:nvGrpSpPr>
        <p:cNvPr id="1" name=""/>
        <p:cNvGrpSpPr/>
        <p:nvPr/>
      </p:nvGrpSpPr>
      <p:grpSpPr>
        <a:xfrm>
          <a:off x="0" y="0"/>
          <a:ext cx="0" cy="0"/>
          <a:chOff x="0" y="0"/>
          <a:chExt cx="0" cy="0"/>
        </a:xfrm>
      </p:grpSpPr>
      <p:sp>
        <p:nvSpPr>
          <p:cNvPr id="3" name="Rectangle 2"/>
          <p:cNvSpPr/>
          <p:nvPr/>
        </p:nvSpPr>
        <p:spPr>
          <a:xfrm>
            <a:off x="0" y="0"/>
            <a:ext cx="12192000" cy="3429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algn="ctr"/>
            <a:endParaRPr lang="uk-UA" sz="1680">
              <a:solidFill>
                <a:schemeClr val="tx1"/>
              </a:solidFill>
            </a:endParaRPr>
          </a:p>
        </p:txBody>
      </p:sp>
      <p:cxnSp>
        <p:nvCxnSpPr>
          <p:cNvPr id="2" name="Straight Connector 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rPr>
              <a:t>your logo</a:t>
            </a:r>
            <a:endParaRPr lang="uk-UA" sz="1200" b="1">
              <a:solidFill>
                <a:schemeClr val="accent2"/>
              </a:solidFill>
            </a:endParaRPr>
          </a:p>
        </p:txBody>
      </p:sp>
      <p:cxnSp>
        <p:nvCxnSpPr>
          <p:cNvPr id="5" name="Straight Connector 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pPr algn="l"/>
            <a:r>
              <a:rPr lang="en-US" dirty="0"/>
              <a:t>page</a:t>
            </a:r>
          </a:p>
          <a:p>
            <a:pPr algn="l"/>
            <a:r>
              <a:rPr lang="en-US" dirty="0"/>
              <a:t>0</a:t>
            </a:r>
            <a:fld id="{37D409AB-2201-4E18-8A34-C31753AD9B06}" type="slidenum">
              <a:rPr smtClean="0"/>
              <a:pPr algn="l"/>
              <a:t>‹#›</a:t>
            </a:fld>
            <a:endParaRPr/>
          </a:p>
        </p:txBody>
      </p:sp>
    </p:spTree>
    <p:extLst>
      <p:ext uri="{BB962C8B-B14F-4D97-AF65-F5344CB8AC3E}">
        <p14:creationId xmlns:p14="http://schemas.microsoft.com/office/powerpoint/2010/main" val="405693182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DARK MIDDLE">
    <p:spTree>
      <p:nvGrpSpPr>
        <p:cNvPr id="1" name=""/>
        <p:cNvGrpSpPr/>
        <p:nvPr/>
      </p:nvGrpSpPr>
      <p:grpSpPr>
        <a:xfrm>
          <a:off x="0" y="0"/>
          <a:ext cx="0" cy="0"/>
          <a:chOff x="0" y="0"/>
          <a:chExt cx="0" cy="0"/>
        </a:xfrm>
      </p:grpSpPr>
      <p:cxnSp>
        <p:nvCxnSpPr>
          <p:cNvPr id="2" name="Straight Connector 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accent2"/>
                </a:solidFill>
              </a:rPr>
              <a:t>your logo</a:t>
            </a:r>
            <a:endParaRPr lang="uk-UA" sz="1200" b="1">
              <a:solidFill>
                <a:schemeClr val="accent2"/>
              </a:solidFill>
            </a:endParaRPr>
          </a:p>
        </p:txBody>
      </p:sp>
      <p:cxnSp>
        <p:nvCxnSpPr>
          <p:cNvPr id="5" name="Straight Connector 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accent2"/>
                </a:solidFill>
              </a:defRPr>
            </a:lvl1pPr>
          </a:lstStyle>
          <a:p>
            <a:pPr algn="l"/>
            <a:r>
              <a:rPr lang="en-US" dirty="0"/>
              <a:t>page</a:t>
            </a:r>
          </a:p>
          <a:p>
            <a:pPr algn="l"/>
            <a:r>
              <a:rPr lang="en-US" dirty="0"/>
              <a:t>0</a:t>
            </a:r>
            <a:fld id="{37D409AB-2201-4E18-8A34-C31753AD9B06}" type="slidenum">
              <a:rPr smtClean="0"/>
              <a:pPr algn="l"/>
              <a:t>‹#›</a:t>
            </a:fld>
            <a:endParaRPr/>
          </a:p>
        </p:txBody>
      </p:sp>
      <p:sp>
        <p:nvSpPr>
          <p:cNvPr id="10" name="Rectangle 9"/>
          <p:cNvSpPr/>
          <p:nvPr/>
        </p:nvSpPr>
        <p:spPr>
          <a:xfrm>
            <a:off x="0" y="1600200"/>
            <a:ext cx="12192000" cy="36576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algn="ctr"/>
            <a:endParaRPr lang="uk-UA" sz="1680">
              <a:solidFill>
                <a:schemeClr val="tx1"/>
              </a:solidFill>
            </a:endParaRPr>
          </a:p>
        </p:txBody>
      </p:sp>
    </p:spTree>
    <p:extLst>
      <p:ext uri="{BB962C8B-B14F-4D97-AF65-F5344CB8AC3E}">
        <p14:creationId xmlns:p14="http://schemas.microsoft.com/office/powerpoint/2010/main" val="42391325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DARK BOTTOM SLIDE">
    <p:spTree>
      <p:nvGrpSpPr>
        <p:cNvPr id="1" name=""/>
        <p:cNvGrpSpPr/>
        <p:nvPr/>
      </p:nvGrpSpPr>
      <p:grpSpPr>
        <a:xfrm>
          <a:off x="0" y="0"/>
          <a:ext cx="0" cy="0"/>
          <a:chOff x="0" y="0"/>
          <a:chExt cx="0" cy="0"/>
        </a:xfrm>
      </p:grpSpPr>
      <p:sp>
        <p:nvSpPr>
          <p:cNvPr id="3" name="Rectangle 2"/>
          <p:cNvSpPr/>
          <p:nvPr/>
        </p:nvSpPr>
        <p:spPr>
          <a:xfrm>
            <a:off x="0" y="3429000"/>
            <a:ext cx="12192000" cy="3429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algn="ctr"/>
            <a:endParaRPr lang="uk-UA" sz="1680">
              <a:solidFill>
                <a:schemeClr val="tx1"/>
              </a:solidFill>
            </a:endParaRPr>
          </a:p>
        </p:txBody>
      </p:sp>
      <p:cxnSp>
        <p:nvCxnSpPr>
          <p:cNvPr id="2" name="Straight Connector 1"/>
          <p:cNvCxnSpPr/>
          <p:nvPr/>
        </p:nvCxnSpPr>
        <p:spPr>
          <a:xfrm>
            <a:off x="469900" y="457200"/>
            <a:ext cx="0" cy="619963"/>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4200" y="6054272"/>
            <a:ext cx="723900" cy="609398"/>
          </a:xfrm>
          <a:prstGeom prst="rect">
            <a:avLst/>
          </a:prstGeom>
          <a:noFill/>
        </p:spPr>
        <p:txBody>
          <a:bodyPr wrap="square" rtlCol="0">
            <a:spAutoFit/>
          </a:bodyPr>
          <a:lstStyle/>
          <a:p>
            <a:r>
              <a:rPr lang="en-US" sz="1680" b="1" dirty="0">
                <a:solidFill>
                  <a:schemeClr val="bg1"/>
                </a:solidFill>
              </a:rPr>
              <a:t>your logo</a:t>
            </a:r>
            <a:endParaRPr lang="uk-UA" sz="1200" b="1">
              <a:solidFill>
                <a:schemeClr val="bg1"/>
              </a:solidFill>
            </a:endParaRPr>
          </a:p>
        </p:txBody>
      </p:sp>
      <p:cxnSp>
        <p:nvCxnSpPr>
          <p:cNvPr id="5" name="Straight Connector 4"/>
          <p:cNvCxnSpPr/>
          <p:nvPr/>
        </p:nvCxnSpPr>
        <p:spPr>
          <a:xfrm>
            <a:off x="4699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63300" y="6124657"/>
            <a:ext cx="0" cy="44439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840230"/>
          </a:xfrm>
          <a:prstGeom prst="rect">
            <a:avLst/>
          </a:prstGeom>
          <a:noFill/>
        </p:spPr>
        <p:txBody>
          <a:bodyPr wrap="square" rtlCol="0">
            <a:spAutoFit/>
          </a:bodyPr>
          <a:lstStyle>
            <a:lvl1pPr>
              <a:defRPr lang="uk-UA" sz="27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1277600" y="6048458"/>
            <a:ext cx="1155700" cy="609398"/>
          </a:xfrm>
          <a:prstGeom prst="rect">
            <a:avLst/>
          </a:prstGeom>
          <a:noFill/>
        </p:spPr>
        <p:txBody>
          <a:bodyPr wrap="square" rtlCol="0">
            <a:spAutoFit/>
          </a:bodyPr>
          <a:lstStyle>
            <a:lvl1pPr>
              <a:defRPr lang="uk-UA" sz="1680" b="1" smtClean="0">
                <a:solidFill>
                  <a:schemeClr val="bg1"/>
                </a:solidFill>
              </a:defRPr>
            </a:lvl1pPr>
          </a:lstStyle>
          <a:p>
            <a:r>
              <a:rPr lang="en-US" dirty="0"/>
              <a:t>page</a:t>
            </a:r>
          </a:p>
          <a:p>
            <a:r>
              <a:rPr lang="en-US" dirty="0"/>
              <a:t>0</a:t>
            </a:r>
            <a:fld id="{37D409AB-2201-4E18-8A34-C31753AD9B06}" type="slidenum">
              <a:rPr smtClean="0"/>
              <a:pPr/>
              <a:t>‹#›</a:t>
            </a:fld>
            <a:endParaRPr/>
          </a:p>
        </p:txBody>
      </p:sp>
    </p:spTree>
    <p:extLst>
      <p:ext uri="{BB962C8B-B14F-4D97-AF65-F5344CB8AC3E}">
        <p14:creationId xmlns:p14="http://schemas.microsoft.com/office/powerpoint/2010/main" val="2046299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914400" y="2971800"/>
            <a:ext cx="3048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37"/>
          <p:cNvSpPr>
            <a:spLocks noGrp="1"/>
          </p:cNvSpPr>
          <p:nvPr>
            <p:ph sz="quarter" idx="16"/>
          </p:nvPr>
        </p:nvSpPr>
        <p:spPr>
          <a:xfrm>
            <a:off x="4572000" y="2971800"/>
            <a:ext cx="3048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7"/>
          <p:cNvSpPr>
            <a:spLocks noGrp="1"/>
          </p:cNvSpPr>
          <p:nvPr>
            <p:ph sz="quarter" idx="17"/>
          </p:nvPr>
        </p:nvSpPr>
        <p:spPr>
          <a:xfrm>
            <a:off x="8229600" y="2971800"/>
            <a:ext cx="3048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
          <p:cNvSpPr>
            <a:spLocks noGrp="1"/>
          </p:cNvSpPr>
          <p:nvPr>
            <p:ph type="body" idx="28" hasCustomPrompt="1"/>
          </p:nvPr>
        </p:nvSpPr>
        <p:spPr>
          <a:xfrm>
            <a:off x="914400" y="691051"/>
            <a:ext cx="103632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TextBox 43"/>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323232">
                    <a:lumMod val="60000"/>
                    <a:lumOff val="40000"/>
                  </a:srgbClr>
                </a:solidFill>
              </a:rPr>
              <a:pPr algn="r"/>
              <a:t>‹#›</a:t>
            </a:fld>
            <a:endParaRPr lang="en-US" sz="800" dirty="0">
              <a:solidFill>
                <a:srgbClr val="323232">
                  <a:lumMod val="60000"/>
                  <a:lumOff val="40000"/>
                </a:srgbClr>
              </a:solidFill>
            </a:endParaRPr>
          </a:p>
        </p:txBody>
      </p:sp>
      <p:sp>
        <p:nvSpPr>
          <p:cNvPr id="45" name="Text Placeholder 10"/>
          <p:cNvSpPr>
            <a:spLocks noGrp="1"/>
          </p:cNvSpPr>
          <p:nvPr>
            <p:ph type="body" sz="quarter" idx="14" hasCustomPrompt="1"/>
          </p:nvPr>
        </p:nvSpPr>
        <p:spPr>
          <a:xfrm>
            <a:off x="914400" y="6564566"/>
            <a:ext cx="67056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Tree>
    <p:extLst>
      <p:ext uri="{BB962C8B-B14F-4D97-AF65-F5344CB8AC3E}">
        <p14:creationId xmlns:p14="http://schemas.microsoft.com/office/powerpoint/2010/main" val="2319908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8467" y="12700"/>
            <a:ext cx="7992533"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899673" y="1905001"/>
            <a:ext cx="10375675" cy="2225262"/>
          </a:xfrm>
          <a:prstGeom prst="rect">
            <a:avLst/>
          </a:prstGeom>
        </p:spPr>
        <p:txBody>
          <a:bodyPr anchor="ctr"/>
          <a:lstStyle>
            <a:lvl1pPr>
              <a:defRPr sz="5500">
                <a:solidFill>
                  <a:schemeClr val="bg1"/>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899605" y="4620890"/>
            <a:ext cx="10377927" cy="1415772"/>
          </a:xfrm>
          <a:prstGeom prst="rect">
            <a:avLst/>
          </a:prstGeom>
        </p:spPr>
        <p:txBody>
          <a:bodyPr>
            <a:noAutofit/>
          </a:bodyPr>
          <a:lstStyle>
            <a:lvl1pPr marL="0" indent="0">
              <a:lnSpc>
                <a:spcPct val="95000"/>
              </a:lnSpc>
              <a:spcAft>
                <a:spcPts val="0"/>
              </a:spcAft>
              <a:buFont typeface="Arial" panose="020B0604020202020204" pitchFamily="34" charset="0"/>
              <a:buChar char="​"/>
              <a:defRPr sz="2100" b="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904048" y="1732950"/>
            <a:ext cx="10373553"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grpSp>
    </p:spTree>
    <p:extLst>
      <p:ext uri="{BB962C8B-B14F-4D97-AF65-F5344CB8AC3E}">
        <p14:creationId xmlns:p14="http://schemas.microsoft.com/office/powerpoint/2010/main" val="364189142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914400" y="2971800"/>
            <a:ext cx="3048000" cy="27432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37"/>
          <p:cNvSpPr>
            <a:spLocks noGrp="1"/>
          </p:cNvSpPr>
          <p:nvPr>
            <p:ph sz="quarter" idx="16"/>
          </p:nvPr>
        </p:nvSpPr>
        <p:spPr>
          <a:xfrm>
            <a:off x="4572000" y="2971800"/>
            <a:ext cx="3048000" cy="27432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8229600" y="2971800"/>
            <a:ext cx="3048000" cy="27432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2"/>
          <p:cNvSpPr>
            <a:spLocks noGrp="1"/>
          </p:cNvSpPr>
          <p:nvPr>
            <p:ph type="body" idx="28" hasCustomPrompt="1"/>
          </p:nvPr>
        </p:nvSpPr>
        <p:spPr>
          <a:xfrm>
            <a:off x="914400" y="691051"/>
            <a:ext cx="103632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TextBox 43"/>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323232">
                    <a:lumMod val="60000"/>
                    <a:lumOff val="40000"/>
                  </a:srgbClr>
                </a:solidFill>
                <a:latin typeface="Calibri" panose="020F0502020204030204" pitchFamily="34" charset="0"/>
              </a:rPr>
              <a:pPr algn="r"/>
              <a:t>‹#›</a:t>
            </a:fld>
            <a:endParaRPr lang="en-US" sz="800" dirty="0">
              <a:solidFill>
                <a:srgbClr val="323232">
                  <a:lumMod val="60000"/>
                  <a:lumOff val="40000"/>
                </a:srgbClr>
              </a:solidFill>
              <a:latin typeface="Calibri" panose="020F0502020204030204" pitchFamily="34" charset="0"/>
            </a:endParaRPr>
          </a:p>
        </p:txBody>
      </p:sp>
      <p:sp>
        <p:nvSpPr>
          <p:cNvPr id="45" name="Text Placeholder 10"/>
          <p:cNvSpPr>
            <a:spLocks noGrp="1"/>
          </p:cNvSpPr>
          <p:nvPr>
            <p:ph type="body" sz="quarter" idx="14" hasCustomPrompt="1"/>
          </p:nvPr>
        </p:nvSpPr>
        <p:spPr>
          <a:xfrm>
            <a:off x="914400" y="6564566"/>
            <a:ext cx="6705600" cy="147733"/>
          </a:xfrm>
        </p:spPr>
        <p:txBody>
          <a:bodyPr wrap="square" anchor="b">
            <a:spAutoFit/>
          </a:bodyPr>
          <a:lstStyle>
            <a:lvl1pPr>
              <a:defRPr sz="800" baseline="0">
                <a:solidFill>
                  <a:schemeClr val="tx2">
                    <a:lumMod val="60000"/>
                    <a:lumOff val="40000"/>
                  </a:schemeClr>
                </a:solidFill>
                <a:latin typeface="Calibri" panose="020F0502020204030204" pitchFamily="34" charset="0"/>
              </a:defRPr>
            </a:lvl1pPr>
          </a:lstStyle>
          <a:p>
            <a:pPr lvl="0"/>
            <a:r>
              <a:rPr lang="en-US" dirty="0"/>
              <a:t>click to insert source</a:t>
            </a:r>
          </a:p>
        </p:txBody>
      </p:sp>
    </p:spTree>
    <p:extLst>
      <p:ext uri="{BB962C8B-B14F-4D97-AF65-F5344CB8AC3E}">
        <p14:creationId xmlns:p14="http://schemas.microsoft.com/office/powerpoint/2010/main" val="35171060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914400" y="2971800"/>
            <a:ext cx="6705600" cy="2743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8229600" y="2971800"/>
            <a:ext cx="3048000" cy="2743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TextBox 36"/>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323232">
                    <a:lumMod val="60000"/>
                    <a:lumOff val="40000"/>
                  </a:srgbClr>
                </a:solidFill>
              </a:rPr>
              <a:pPr algn="r"/>
              <a:t>‹#›</a:t>
            </a:fld>
            <a:endParaRPr lang="en-US" sz="800" dirty="0">
              <a:solidFill>
                <a:srgbClr val="323232">
                  <a:lumMod val="60000"/>
                  <a:lumOff val="40000"/>
                </a:srgbClr>
              </a:solidFill>
            </a:endParaRPr>
          </a:p>
        </p:txBody>
      </p:sp>
      <p:sp>
        <p:nvSpPr>
          <p:cNvPr id="41" name="Text Placeholder 10"/>
          <p:cNvSpPr>
            <a:spLocks noGrp="1"/>
          </p:cNvSpPr>
          <p:nvPr>
            <p:ph type="body" sz="quarter" idx="14" hasCustomPrompt="1"/>
          </p:nvPr>
        </p:nvSpPr>
        <p:spPr>
          <a:xfrm>
            <a:off x="914400" y="6564566"/>
            <a:ext cx="6705600" cy="147733"/>
          </a:xfrm>
          <a:prstGeom prst="rect">
            <a:avLst/>
          </a:prstGeo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Tree>
    <p:extLst>
      <p:ext uri="{BB962C8B-B14F-4D97-AF65-F5344CB8AC3E}">
        <p14:creationId xmlns:p14="http://schemas.microsoft.com/office/powerpoint/2010/main" val="160171336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914400" y="2971800"/>
            <a:ext cx="3048000" cy="2743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4572000" y="2971800"/>
            <a:ext cx="6705600" cy="2743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Box 40"/>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323232">
                    <a:lumMod val="60000"/>
                    <a:lumOff val="40000"/>
                  </a:srgbClr>
                </a:solidFill>
              </a:rPr>
              <a:pPr algn="r"/>
              <a:t>‹#›</a:t>
            </a:fld>
            <a:endParaRPr lang="en-US" sz="800" dirty="0">
              <a:solidFill>
                <a:srgbClr val="323232">
                  <a:lumMod val="60000"/>
                  <a:lumOff val="40000"/>
                </a:srgbClr>
              </a:solidFill>
            </a:endParaRPr>
          </a:p>
        </p:txBody>
      </p:sp>
      <p:sp>
        <p:nvSpPr>
          <p:cNvPr id="42" name="Text Placeholder 10"/>
          <p:cNvSpPr>
            <a:spLocks noGrp="1"/>
          </p:cNvSpPr>
          <p:nvPr>
            <p:ph type="body" sz="quarter" idx="14" hasCustomPrompt="1"/>
          </p:nvPr>
        </p:nvSpPr>
        <p:spPr>
          <a:xfrm>
            <a:off x="914400" y="6564566"/>
            <a:ext cx="6705600" cy="147733"/>
          </a:xfrm>
          <a:prstGeom prst="rect">
            <a:avLst/>
          </a:prstGeo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Tree>
    <p:extLst>
      <p:ext uri="{BB962C8B-B14F-4D97-AF65-F5344CB8AC3E}">
        <p14:creationId xmlns:p14="http://schemas.microsoft.com/office/powerpoint/2010/main" val="10484406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atin typeface="+mj-lt"/>
              </a:defRPr>
            </a:lvl1pPr>
          </a:lstStyle>
          <a:p>
            <a:r>
              <a:rPr lang="en-US" dirty="0"/>
              <a:t>click to edit master title style</a:t>
            </a:r>
          </a:p>
        </p:txBody>
      </p:sp>
      <p:sp>
        <p:nvSpPr>
          <p:cNvPr id="8" name="TextBox 7"/>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323232">
                    <a:lumMod val="60000"/>
                    <a:lumOff val="40000"/>
                  </a:srgbClr>
                </a:solidFill>
              </a:rPr>
              <a:pPr algn="r"/>
              <a:t>‹#›</a:t>
            </a:fld>
            <a:endParaRPr lang="en-US" sz="800" dirty="0">
              <a:solidFill>
                <a:srgbClr val="323232">
                  <a:lumMod val="60000"/>
                  <a:lumOff val="40000"/>
                </a:srgbClr>
              </a:solidFill>
            </a:endParaRPr>
          </a:p>
        </p:txBody>
      </p:sp>
      <p:sp>
        <p:nvSpPr>
          <p:cNvPr id="12" name="Text Placeholder 10"/>
          <p:cNvSpPr>
            <a:spLocks noGrp="1"/>
          </p:cNvSpPr>
          <p:nvPr>
            <p:ph type="body" sz="quarter" idx="14" hasCustomPrompt="1"/>
          </p:nvPr>
        </p:nvSpPr>
        <p:spPr>
          <a:xfrm>
            <a:off x="914400" y="6564566"/>
            <a:ext cx="6705600" cy="147733"/>
          </a:xfrm>
          <a:prstGeom prst="rect">
            <a:avLst/>
          </a:prstGeo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
        <p:nvSpPr>
          <p:cNvPr id="19"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47966891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atin typeface="+mj-lt"/>
              </a:defRPr>
            </a:lvl1pPr>
          </a:lstStyle>
          <a:p>
            <a:r>
              <a:rPr lang="en-US" dirty="0"/>
              <a:t>click to edit master title style</a:t>
            </a:r>
          </a:p>
        </p:txBody>
      </p:sp>
      <p:sp>
        <p:nvSpPr>
          <p:cNvPr id="8" name="TextBox 7"/>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323232">
                    <a:lumMod val="60000"/>
                    <a:lumOff val="40000"/>
                  </a:srgbClr>
                </a:solidFill>
              </a:rPr>
              <a:pPr algn="r"/>
              <a:t>‹#›</a:t>
            </a:fld>
            <a:endParaRPr lang="en-US" sz="800" dirty="0">
              <a:solidFill>
                <a:srgbClr val="323232">
                  <a:lumMod val="60000"/>
                  <a:lumOff val="40000"/>
                </a:srgbClr>
              </a:solidFill>
            </a:endParaRPr>
          </a:p>
        </p:txBody>
      </p:sp>
      <p:sp>
        <p:nvSpPr>
          <p:cNvPr id="12" name="Text Placeholder 10"/>
          <p:cNvSpPr>
            <a:spLocks noGrp="1"/>
          </p:cNvSpPr>
          <p:nvPr>
            <p:ph type="body" sz="quarter" idx="14" hasCustomPrompt="1"/>
          </p:nvPr>
        </p:nvSpPr>
        <p:spPr>
          <a:xfrm>
            <a:off x="914400" y="6564566"/>
            <a:ext cx="6705600" cy="147733"/>
          </a:xfrm>
          <a:prstGeom prst="rect">
            <a:avLst/>
          </a:prstGeo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
        <p:nvSpPr>
          <p:cNvPr id="19"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hart Placeholder 3"/>
          <p:cNvSpPr>
            <a:spLocks noGrp="1"/>
          </p:cNvSpPr>
          <p:nvPr userDrawn="1">
            <p:ph type="chart" sz="quarter" idx="29" hasCustomPrompt="1"/>
          </p:nvPr>
        </p:nvSpPr>
        <p:spPr>
          <a:xfrm>
            <a:off x="914400" y="2057400"/>
            <a:ext cx="10363200" cy="4000500"/>
          </a:xfrm>
          <a:prstGeom prst="rect">
            <a:avLst/>
          </a:prstGeom>
        </p:spPr>
        <p:txBody>
          <a:bodyPr/>
          <a:lstStyle>
            <a:lvl1pPr algn="ctr">
              <a:defRPr>
                <a:solidFill>
                  <a:schemeClr val="tx2"/>
                </a:solidFill>
              </a:defRPr>
            </a:lvl1pPr>
          </a:lstStyle>
          <a:p>
            <a:r>
              <a:rPr lang="en-US" dirty="0"/>
              <a:t>Click to insert chart from template</a:t>
            </a:r>
          </a:p>
        </p:txBody>
      </p:sp>
    </p:spTree>
    <p:extLst>
      <p:ext uri="{BB962C8B-B14F-4D97-AF65-F5344CB8AC3E}">
        <p14:creationId xmlns:p14="http://schemas.microsoft.com/office/powerpoint/2010/main" val="33070930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8467" y="12700"/>
            <a:ext cx="7992533"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913759" y="1905001"/>
            <a:ext cx="10364549" cy="2225262"/>
          </a:xfrm>
          <a:prstGeom prst="rect">
            <a:avLst/>
          </a:prstGeom>
        </p:spPr>
        <p:txBody>
          <a:bodyPr anchor="ctr"/>
          <a:lstStyle>
            <a:lvl1pPr>
              <a:lnSpc>
                <a:spcPct val="95000"/>
              </a:lnSpc>
              <a:defRPr sz="4200">
                <a:solidFill>
                  <a:schemeClr val="bg1"/>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913692" y="4620890"/>
            <a:ext cx="10366800" cy="1415772"/>
          </a:xfrm>
          <a:prstGeom prst="rect">
            <a:avLst/>
          </a:prstGeo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911442" y="1732950"/>
            <a:ext cx="10369117"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a:solidFill>
                  <a:srgbClr val="323232">
                    <a:lumMod val="20000"/>
                    <a:lumOff val="80000"/>
                  </a:srgbClr>
                </a:solidFill>
              </a:endParaRPr>
            </a:p>
          </p:txBody>
        </p:sp>
      </p:grpSp>
    </p:spTree>
    <p:extLst>
      <p:ext uri="{BB962C8B-B14F-4D97-AF65-F5344CB8AC3E}">
        <p14:creationId xmlns:p14="http://schemas.microsoft.com/office/powerpoint/2010/main" val="91603741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1508" y="1905001"/>
            <a:ext cx="10366800" cy="2225262"/>
          </a:xfrm>
          <a:prstGeom prst="rect">
            <a:avLst/>
          </a:prstGeom>
        </p:spPr>
        <p:txBody>
          <a:bodyPr anchor="ctr"/>
          <a:lstStyle>
            <a:lvl1pPr>
              <a:lnSpc>
                <a:spcPct val="95000"/>
              </a:lnSpc>
              <a:defRPr sz="4200">
                <a:solidFill>
                  <a:schemeClr val="tx2"/>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911441" y="4620890"/>
            <a:ext cx="10369051" cy="1415772"/>
          </a:xfrm>
          <a:prstGeom prst="rect">
            <a:avLst/>
          </a:prstGeo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911508" y="1732950"/>
            <a:ext cx="10369051"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grpSp>
    </p:spTree>
    <p:extLst>
      <p:ext uri="{BB962C8B-B14F-4D97-AF65-F5344CB8AC3E}">
        <p14:creationId xmlns:p14="http://schemas.microsoft.com/office/powerpoint/2010/main" val="596620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TextBox 26"/>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323232">
                    <a:lumMod val="60000"/>
                    <a:lumOff val="40000"/>
                  </a:srgbClr>
                </a:solidFill>
              </a:rPr>
              <a:pPr algn="r"/>
              <a:t>‹#›</a:t>
            </a:fld>
            <a:endParaRPr lang="en-US" sz="800" dirty="0">
              <a:solidFill>
                <a:srgbClr val="323232">
                  <a:lumMod val="60000"/>
                  <a:lumOff val="40000"/>
                </a:srgbClr>
              </a:solidFill>
            </a:endParaRPr>
          </a:p>
        </p:txBody>
      </p:sp>
      <p:sp>
        <p:nvSpPr>
          <p:cNvPr id="28" name="Text Placeholder 10"/>
          <p:cNvSpPr>
            <a:spLocks noGrp="1"/>
          </p:cNvSpPr>
          <p:nvPr>
            <p:ph type="body" sz="quarter" idx="14" hasCustomPrompt="1"/>
          </p:nvPr>
        </p:nvSpPr>
        <p:spPr>
          <a:xfrm>
            <a:off x="914400" y="6564566"/>
            <a:ext cx="6705600" cy="147733"/>
          </a:xfrm>
          <a:prstGeom prst="rect">
            <a:avLst/>
          </a:prstGeo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grpSp>
        <p:nvGrpSpPr>
          <p:cNvPr id="2" name="Group 1"/>
          <p:cNvGrpSpPr/>
          <p:nvPr userDrawn="1"/>
        </p:nvGrpSpPr>
        <p:grpSpPr>
          <a:xfrm>
            <a:off x="0" y="1"/>
            <a:ext cx="12192000" cy="6908105"/>
            <a:chOff x="0" y="0"/>
            <a:chExt cx="9144000" cy="6908105"/>
          </a:xfrm>
        </p:grpSpPr>
        <p:grpSp>
          <p:nvGrpSpPr>
            <p:cNvPr id="30" name="Group 29"/>
            <p:cNvGrpSpPr/>
            <p:nvPr userDrawn="1"/>
          </p:nvGrpSpPr>
          <p:grpSpPr>
            <a:xfrm>
              <a:off x="0" y="0"/>
              <a:ext cx="9144000" cy="6858000"/>
              <a:chOff x="0" y="0"/>
              <a:chExt cx="9144000" cy="6858000"/>
            </a:xfrm>
            <a:solidFill>
              <a:schemeClr val="bg1">
                <a:lumMod val="95000"/>
              </a:schemeClr>
            </a:solidFill>
          </p:grpSpPr>
          <p:sp>
            <p:nvSpPr>
              <p:cNvPr id="46" name="Rectangle 45"/>
              <p:cNvSpPr>
                <a:spLocks noChangeAspect="1"/>
              </p:cNvSpPr>
              <p:nvPr/>
            </p:nvSpPr>
            <p:spPr>
              <a:xfrm>
                <a:off x="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26531"/>
                  </a:solidFill>
                </a:endParaRPr>
              </a:p>
            </p:txBody>
          </p:sp>
          <p:sp>
            <p:nvSpPr>
              <p:cNvPr id="47" name="Rectangle 46"/>
              <p:cNvSpPr>
                <a:spLocks noChangeAspect="1"/>
              </p:cNvSpPr>
              <p:nvPr/>
            </p:nvSpPr>
            <p:spPr>
              <a:xfrm>
                <a:off x="845820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26531"/>
                  </a:solidFill>
                </a:endParaRPr>
              </a:p>
            </p:txBody>
          </p:sp>
          <p:sp>
            <p:nvSpPr>
              <p:cNvPr id="48" name="Rectangle 47"/>
              <p:cNvSpPr>
                <a:spLocks noChangeAspect="1"/>
              </p:cNvSpPr>
              <p:nvPr/>
            </p:nvSpPr>
            <p:spPr>
              <a:xfrm>
                <a:off x="0" y="0"/>
                <a:ext cx="84582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26531"/>
                  </a:solidFill>
                </a:endParaRPr>
              </a:p>
            </p:txBody>
          </p:sp>
          <p:sp>
            <p:nvSpPr>
              <p:cNvPr id="49" name="Rectangle 48"/>
              <p:cNvSpPr>
                <a:spLocks noChangeAspect="1"/>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26531"/>
                  </a:solidFill>
                </a:endParaRPr>
              </a:p>
            </p:txBody>
          </p:sp>
        </p:grpSp>
        <p:cxnSp>
          <p:nvCxnSpPr>
            <p:cNvPr id="31" name="Straight Connector 30"/>
            <p:cNvCxnSpPr/>
            <p:nvPr userDrawn="1"/>
          </p:nvCxnSpPr>
          <p:spPr>
            <a:xfrm flipV="1">
              <a:off x="6858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84582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0"/>
              <a:ext cx="457200" cy="6908105"/>
              <a:chOff x="2956470" y="50104"/>
              <a:chExt cx="457200" cy="6858001"/>
            </a:xfrm>
          </p:grpSpPr>
          <p:cxnSp>
            <p:nvCxnSpPr>
              <p:cNvPr id="44" name="Straight Connector 43"/>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userDrawn="1"/>
          </p:nvCxnSpPr>
          <p:spPr>
            <a:xfrm rot="5400000" flipV="1">
              <a:off x="4572000" y="-38862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p:cNvGrpSpPr/>
            <p:nvPr userDrawn="1"/>
          </p:nvGrpSpPr>
          <p:grpSpPr>
            <a:xfrm>
              <a:off x="0" y="1143000"/>
              <a:ext cx="9144000" cy="914400"/>
              <a:chOff x="0" y="1143000"/>
              <a:chExt cx="9144000" cy="914400"/>
            </a:xfrm>
          </p:grpSpPr>
          <p:cxnSp>
            <p:nvCxnSpPr>
              <p:cNvPr id="42" name="Straight Connector 41"/>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userDrawn="1"/>
          </p:nvGrpSpPr>
          <p:grpSpPr>
            <a:xfrm>
              <a:off x="0" y="2971800"/>
              <a:ext cx="9144000" cy="914400"/>
              <a:chOff x="0" y="1143000"/>
              <a:chExt cx="9144000" cy="914400"/>
            </a:xfrm>
          </p:grpSpPr>
          <p:cxnSp>
            <p:nvCxnSpPr>
              <p:cNvPr id="40" name="Straight Connector 39"/>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userDrawn="1"/>
          </p:nvGrpSpPr>
          <p:grpSpPr>
            <a:xfrm>
              <a:off x="0" y="4800602"/>
              <a:ext cx="9144000" cy="914400"/>
              <a:chOff x="0" y="1143000"/>
              <a:chExt cx="9144000" cy="914400"/>
            </a:xfrm>
          </p:grpSpPr>
          <p:cxnSp>
            <p:nvCxnSpPr>
              <p:cNvPr id="38" name="Straight Connector 37"/>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a:off x="2971800" y="0"/>
              <a:ext cx="457200" cy="6908105"/>
              <a:chOff x="2956470" y="50104"/>
              <a:chExt cx="457200" cy="6858001"/>
            </a:xfrm>
          </p:grpSpPr>
          <p:cxnSp>
            <p:nvCxnSpPr>
              <p:cNvPr id="51" name="Straight Connector 50"/>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5365371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8467" y="12700"/>
            <a:ext cx="7992533"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99673" y="1905001"/>
            <a:ext cx="10375675" cy="2225262"/>
          </a:xfrm>
          <a:prstGeom prst="rect">
            <a:avLst/>
          </a:prstGeom>
        </p:spPr>
        <p:txBody>
          <a:bodyPr anchor="ctr"/>
          <a:lstStyle>
            <a:lvl1pPr>
              <a:defRPr sz="5500">
                <a:solidFill>
                  <a:schemeClr val="bg1"/>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899605" y="4620890"/>
            <a:ext cx="10377927" cy="1415772"/>
          </a:xfrm>
          <a:prstGeom prst="rect">
            <a:avLst/>
          </a:prstGeom>
        </p:spPr>
        <p:txBody>
          <a:bodyPr>
            <a:noAutofit/>
          </a:bodyPr>
          <a:lstStyle>
            <a:lvl1pPr marL="0" indent="0">
              <a:lnSpc>
                <a:spcPct val="95000"/>
              </a:lnSpc>
              <a:spcAft>
                <a:spcPts val="0"/>
              </a:spcAft>
              <a:buFont typeface="Arial" panose="020B0604020202020204" pitchFamily="34" charset="0"/>
              <a:buChar char="​"/>
              <a:defRPr sz="2100" b="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904048" y="1732950"/>
            <a:ext cx="10373553"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361893443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able of Content">
    <p:spTree>
      <p:nvGrpSpPr>
        <p:cNvPr id="1" name=""/>
        <p:cNvGrpSpPr/>
        <p:nvPr/>
      </p:nvGrpSpPr>
      <p:grpSpPr>
        <a:xfrm>
          <a:off x="0" y="0"/>
          <a:ext cx="0" cy="0"/>
          <a:chOff x="0" y="0"/>
          <a:chExt cx="0" cy="0"/>
        </a:xfrm>
      </p:grpSpPr>
      <p:sp>
        <p:nvSpPr>
          <p:cNvPr id="25" name="Text Placeholder 3"/>
          <p:cNvSpPr>
            <a:spLocks noGrp="1"/>
          </p:cNvSpPr>
          <p:nvPr>
            <p:ph type="body" sz="half" idx="2" hasCustomPrompt="1"/>
          </p:nvPr>
        </p:nvSpPr>
        <p:spPr>
          <a:xfrm>
            <a:off x="2157507" y="2971801"/>
            <a:ext cx="3633693" cy="914399"/>
          </a:xfrm>
          <a:prstGeom prst="rect">
            <a:avLst/>
          </a:prstGeo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30" name="Text Placeholder 29"/>
          <p:cNvSpPr>
            <a:spLocks noGrp="1"/>
          </p:cNvSpPr>
          <p:nvPr>
            <p:ph type="body" sz="quarter" idx="11" hasCustomPrompt="1"/>
          </p:nvPr>
        </p:nvSpPr>
        <p:spPr>
          <a:xfrm>
            <a:off x="914400" y="2948354"/>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22"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4" name="Text Placeholder 3"/>
          <p:cNvSpPr>
            <a:spLocks noGrp="1"/>
          </p:cNvSpPr>
          <p:nvPr>
            <p:ph type="body" sz="half" idx="29" hasCustomPrompt="1"/>
          </p:nvPr>
        </p:nvSpPr>
        <p:spPr>
          <a:xfrm>
            <a:off x="2157507" y="3886206"/>
            <a:ext cx="3633693" cy="914399"/>
          </a:xfrm>
          <a:prstGeom prst="rect">
            <a:avLst/>
          </a:prstGeo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5" name="Text Placeholder 29"/>
          <p:cNvSpPr>
            <a:spLocks noGrp="1"/>
          </p:cNvSpPr>
          <p:nvPr>
            <p:ph type="body" sz="quarter" idx="30" hasCustomPrompt="1"/>
          </p:nvPr>
        </p:nvSpPr>
        <p:spPr>
          <a:xfrm>
            <a:off x="914400" y="3862759"/>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96" name="Text Placeholder 3"/>
          <p:cNvSpPr>
            <a:spLocks noGrp="1"/>
          </p:cNvSpPr>
          <p:nvPr>
            <p:ph type="body" sz="half" idx="31" hasCustomPrompt="1"/>
          </p:nvPr>
        </p:nvSpPr>
        <p:spPr>
          <a:xfrm>
            <a:off x="2157507" y="4800611"/>
            <a:ext cx="3633693" cy="914399"/>
          </a:xfrm>
          <a:prstGeom prst="rect">
            <a:avLst/>
          </a:prstGeo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7" name="Text Placeholder 29"/>
          <p:cNvSpPr>
            <a:spLocks noGrp="1"/>
          </p:cNvSpPr>
          <p:nvPr>
            <p:ph type="body" sz="quarter" idx="32" hasCustomPrompt="1"/>
          </p:nvPr>
        </p:nvSpPr>
        <p:spPr>
          <a:xfrm>
            <a:off x="914400" y="4777164"/>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98" name="Text Placeholder 3"/>
          <p:cNvSpPr>
            <a:spLocks noGrp="1"/>
          </p:cNvSpPr>
          <p:nvPr>
            <p:ph type="body" sz="half" idx="33" hasCustomPrompt="1"/>
          </p:nvPr>
        </p:nvSpPr>
        <p:spPr>
          <a:xfrm>
            <a:off x="7643907" y="2971801"/>
            <a:ext cx="3633693" cy="914399"/>
          </a:xfrm>
          <a:prstGeom prst="rect">
            <a:avLst/>
          </a:prstGeo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9" name="Text Placeholder 29"/>
          <p:cNvSpPr>
            <a:spLocks noGrp="1"/>
          </p:cNvSpPr>
          <p:nvPr>
            <p:ph type="body" sz="quarter" idx="34" hasCustomPrompt="1"/>
          </p:nvPr>
        </p:nvSpPr>
        <p:spPr>
          <a:xfrm>
            <a:off x="6400800" y="2948354"/>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100" name="Text Placeholder 3"/>
          <p:cNvSpPr>
            <a:spLocks noGrp="1"/>
          </p:cNvSpPr>
          <p:nvPr>
            <p:ph type="body" sz="half" idx="35" hasCustomPrompt="1"/>
          </p:nvPr>
        </p:nvSpPr>
        <p:spPr>
          <a:xfrm>
            <a:off x="7643907" y="3886206"/>
            <a:ext cx="3633693" cy="914399"/>
          </a:xfrm>
          <a:prstGeom prst="rect">
            <a:avLst/>
          </a:prstGeo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101" name="Text Placeholder 29"/>
          <p:cNvSpPr>
            <a:spLocks noGrp="1"/>
          </p:cNvSpPr>
          <p:nvPr>
            <p:ph type="body" sz="quarter" idx="36" hasCustomPrompt="1"/>
          </p:nvPr>
        </p:nvSpPr>
        <p:spPr>
          <a:xfrm>
            <a:off x="6400800" y="3862759"/>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102" name="Text Placeholder 3"/>
          <p:cNvSpPr>
            <a:spLocks noGrp="1"/>
          </p:cNvSpPr>
          <p:nvPr>
            <p:ph type="body" sz="half" idx="37" hasCustomPrompt="1"/>
          </p:nvPr>
        </p:nvSpPr>
        <p:spPr>
          <a:xfrm>
            <a:off x="7643907" y="4800611"/>
            <a:ext cx="3633693" cy="914399"/>
          </a:xfrm>
          <a:prstGeom prst="rect">
            <a:avLst/>
          </a:prstGeo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103" name="Text Placeholder 29"/>
          <p:cNvSpPr>
            <a:spLocks noGrp="1"/>
          </p:cNvSpPr>
          <p:nvPr>
            <p:ph type="body" sz="quarter" idx="38" hasCustomPrompt="1"/>
          </p:nvPr>
        </p:nvSpPr>
        <p:spPr>
          <a:xfrm>
            <a:off x="6400800" y="4777164"/>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Tree>
    <p:extLst>
      <p:ext uri="{BB962C8B-B14F-4D97-AF65-F5344CB8AC3E}">
        <p14:creationId xmlns:p14="http://schemas.microsoft.com/office/powerpoint/2010/main" val="21960517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vl1pPr>
          </a:lstStyle>
          <a:p>
            <a:r>
              <a:rPr lang="en-US" dirty="0"/>
              <a:t>click to edit master title style</a:t>
            </a:r>
          </a:p>
        </p:txBody>
      </p:sp>
      <p:sp>
        <p:nvSpPr>
          <p:cNvPr id="15" name="Content Placeholder 13"/>
          <p:cNvSpPr>
            <a:spLocks noGrp="1"/>
          </p:cNvSpPr>
          <p:nvPr>
            <p:ph sz="quarter" idx="15"/>
          </p:nvPr>
        </p:nvSpPr>
        <p:spPr>
          <a:xfrm>
            <a:off x="914400" y="2971800"/>
            <a:ext cx="4876800" cy="27432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13"/>
          <p:cNvSpPr>
            <a:spLocks noGrp="1"/>
          </p:cNvSpPr>
          <p:nvPr>
            <p:ph sz="quarter" idx="16"/>
          </p:nvPr>
        </p:nvSpPr>
        <p:spPr>
          <a:xfrm>
            <a:off x="6400800" y="2971800"/>
            <a:ext cx="4876800" cy="27432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TextBox 38"/>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914400" y="6564566"/>
            <a:ext cx="6705600" cy="147733"/>
          </a:xfrm>
          <a:prstGeom prst="rect">
            <a:avLst/>
          </a:prstGeo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Tree>
    <p:extLst>
      <p:ext uri="{BB962C8B-B14F-4D97-AF65-F5344CB8AC3E}">
        <p14:creationId xmlns:p14="http://schemas.microsoft.com/office/powerpoint/2010/main" val="329838863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8467" y="12700"/>
            <a:ext cx="7992533"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panose="020F0502020204030204" pitchFamily="34" charset="0"/>
            </a:endParaRPr>
          </a:p>
        </p:txBody>
      </p:sp>
      <p:sp>
        <p:nvSpPr>
          <p:cNvPr id="2" name="Title 1"/>
          <p:cNvSpPr>
            <a:spLocks noGrp="1"/>
          </p:cNvSpPr>
          <p:nvPr>
            <p:ph type="title"/>
          </p:nvPr>
        </p:nvSpPr>
        <p:spPr>
          <a:xfrm>
            <a:off x="899673" y="1905001"/>
            <a:ext cx="10375675" cy="2225262"/>
          </a:xfrm>
          <a:prstGeom prst="rect">
            <a:avLst/>
          </a:prstGeom>
        </p:spPr>
        <p:txBody>
          <a:bodyPr anchor="ctr"/>
          <a:lstStyle>
            <a:lvl1pPr>
              <a:defRPr sz="5500">
                <a:solidFill>
                  <a:schemeClr val="bg1"/>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899605" y="4620890"/>
            <a:ext cx="10377927" cy="1415772"/>
          </a:xfrm>
          <a:prstGeom prst="rect">
            <a:avLst/>
          </a:prstGeom>
        </p:spPr>
        <p:txBody>
          <a:bodyPr>
            <a:noAutofit/>
          </a:bodyPr>
          <a:lstStyle>
            <a:lvl1pPr marL="0" indent="0">
              <a:lnSpc>
                <a:spcPct val="95000"/>
              </a:lnSpc>
              <a:spcAft>
                <a:spcPts val="0"/>
              </a:spcAft>
              <a:buFont typeface="Arial" panose="020B0604020202020204" pitchFamily="34" charset="0"/>
              <a:buChar char="​"/>
              <a:defRPr sz="2100" b="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latin typeface="Calibri" panose="020F0502020204030204" pitchFamily="34" charset="0"/>
              </a:defRPr>
            </a:lvl2pPr>
            <a:lvl3pPr marL="0" indent="0">
              <a:lnSpc>
                <a:spcPct val="95000"/>
              </a:lnSpc>
              <a:spcBef>
                <a:spcPts val="0"/>
              </a:spcBef>
              <a:spcAft>
                <a:spcPts val="200"/>
              </a:spcAft>
              <a:buFont typeface="Arial" panose="020B0604020202020204" pitchFamily="34" charset="0"/>
              <a:buChar char="​"/>
              <a:defRPr sz="1500">
                <a:solidFill>
                  <a:schemeClr val="bg1"/>
                </a:solidFill>
                <a:latin typeface="Calibri" panose="020F0502020204030204" pitchFamily="34" charset="0"/>
              </a:defRPr>
            </a:lvl3pPr>
            <a:lvl4pPr marL="0" indent="0">
              <a:lnSpc>
                <a:spcPct val="95000"/>
              </a:lnSpc>
              <a:spcBef>
                <a:spcPts val="0"/>
              </a:spcBef>
              <a:spcAft>
                <a:spcPts val="200"/>
              </a:spcAft>
              <a:buFont typeface="Arial" panose="020B0604020202020204" pitchFamily="34" charset="0"/>
              <a:buChar char="​"/>
              <a:defRPr sz="1500">
                <a:solidFill>
                  <a:schemeClr val="bg1"/>
                </a:solidFill>
                <a:latin typeface="Calibri" panose="020F0502020204030204" pitchFamily="34" charset="0"/>
              </a:defRPr>
            </a:lvl4pPr>
            <a:lvl5pPr marL="0" indent="0">
              <a:lnSpc>
                <a:spcPct val="95000"/>
              </a:lnSpc>
              <a:spcBef>
                <a:spcPts val="0"/>
              </a:spcBef>
              <a:spcAft>
                <a:spcPts val="200"/>
              </a:spcAft>
              <a:buFont typeface="Arial" panose="020B0604020202020204" pitchFamily="34" charset="0"/>
              <a:buChar char="​"/>
              <a:defRPr sz="1500">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904048" y="1732950"/>
            <a:ext cx="10373553"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Calibri" panose="020F0502020204030204" pitchFamily="34" charset="0"/>
              </a:endParaRPr>
            </a:p>
          </p:txBody>
        </p:sp>
      </p:grpSp>
    </p:spTree>
    <p:extLst>
      <p:ext uri="{BB962C8B-B14F-4D97-AF65-F5344CB8AC3E}">
        <p14:creationId xmlns:p14="http://schemas.microsoft.com/office/powerpoint/2010/main" val="337874500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2: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914400" y="2971800"/>
            <a:ext cx="6705600" cy="2743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8229600" y="2971800"/>
            <a:ext cx="3048000" cy="2743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TextBox 36"/>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41" name="Text Placeholder 10"/>
          <p:cNvSpPr>
            <a:spLocks noGrp="1"/>
          </p:cNvSpPr>
          <p:nvPr>
            <p:ph type="body" sz="quarter" idx="14" hasCustomPrompt="1"/>
          </p:nvPr>
        </p:nvSpPr>
        <p:spPr>
          <a:xfrm>
            <a:off x="914400" y="6564566"/>
            <a:ext cx="6705600" cy="147733"/>
          </a:xfrm>
          <a:prstGeom prst="rect">
            <a:avLst/>
          </a:prstGeo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Tree>
    <p:extLst>
      <p:ext uri="{BB962C8B-B14F-4D97-AF65-F5344CB8AC3E}">
        <p14:creationId xmlns:p14="http://schemas.microsoft.com/office/powerpoint/2010/main" val="202255062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914400" y="2971800"/>
            <a:ext cx="3048000" cy="2743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4572000" y="2971800"/>
            <a:ext cx="6705600" cy="2743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Box 40"/>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42" name="Text Placeholder 10"/>
          <p:cNvSpPr>
            <a:spLocks noGrp="1"/>
          </p:cNvSpPr>
          <p:nvPr>
            <p:ph type="body" sz="quarter" idx="14" hasCustomPrompt="1"/>
          </p:nvPr>
        </p:nvSpPr>
        <p:spPr>
          <a:xfrm>
            <a:off x="914400" y="6564566"/>
            <a:ext cx="6705600" cy="147733"/>
          </a:xfrm>
          <a:prstGeom prst="rect">
            <a:avLst/>
          </a:prstGeo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Tree>
    <p:extLst>
      <p:ext uri="{BB962C8B-B14F-4D97-AF65-F5344CB8AC3E}">
        <p14:creationId xmlns:p14="http://schemas.microsoft.com/office/powerpoint/2010/main" val="40569717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914400" y="2971800"/>
            <a:ext cx="3048000" cy="2743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37"/>
          <p:cNvSpPr>
            <a:spLocks noGrp="1"/>
          </p:cNvSpPr>
          <p:nvPr>
            <p:ph sz="quarter" idx="16"/>
          </p:nvPr>
        </p:nvSpPr>
        <p:spPr>
          <a:xfrm>
            <a:off x="4572000" y="2971800"/>
            <a:ext cx="3048000" cy="2743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7"/>
          <p:cNvSpPr>
            <a:spLocks noGrp="1"/>
          </p:cNvSpPr>
          <p:nvPr>
            <p:ph sz="quarter" idx="17"/>
          </p:nvPr>
        </p:nvSpPr>
        <p:spPr>
          <a:xfrm>
            <a:off x="8229600" y="2971800"/>
            <a:ext cx="3048000" cy="2743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TextBox 43"/>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45" name="Text Placeholder 10"/>
          <p:cNvSpPr>
            <a:spLocks noGrp="1"/>
          </p:cNvSpPr>
          <p:nvPr>
            <p:ph type="body" sz="quarter" idx="14" hasCustomPrompt="1"/>
          </p:nvPr>
        </p:nvSpPr>
        <p:spPr>
          <a:xfrm>
            <a:off x="914400" y="6564566"/>
            <a:ext cx="6705600" cy="147733"/>
          </a:xfrm>
          <a:prstGeom prst="rect">
            <a:avLst/>
          </a:prstGeo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Tree>
    <p:extLst>
      <p:ext uri="{BB962C8B-B14F-4D97-AF65-F5344CB8AC3E}">
        <p14:creationId xmlns:p14="http://schemas.microsoft.com/office/powerpoint/2010/main" val="9527465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atin typeface="+mj-lt"/>
              </a:defRPr>
            </a:lvl1pPr>
          </a:lstStyle>
          <a:p>
            <a:r>
              <a:rPr lang="en-US" dirty="0"/>
              <a:t>click to edit master title style</a:t>
            </a:r>
          </a:p>
        </p:txBody>
      </p:sp>
      <p:sp>
        <p:nvSpPr>
          <p:cNvPr id="8" name="TextBox 7"/>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12" name="Text Placeholder 10"/>
          <p:cNvSpPr>
            <a:spLocks noGrp="1"/>
          </p:cNvSpPr>
          <p:nvPr>
            <p:ph type="body" sz="quarter" idx="14" hasCustomPrompt="1"/>
          </p:nvPr>
        </p:nvSpPr>
        <p:spPr>
          <a:xfrm>
            <a:off x="914400" y="6564566"/>
            <a:ext cx="6705600" cy="147733"/>
          </a:xfrm>
          <a:prstGeom prst="rect">
            <a:avLst/>
          </a:prstGeo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
        <p:nvSpPr>
          <p:cNvPr id="19"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9036804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atin typeface="+mj-lt"/>
              </a:defRPr>
            </a:lvl1pPr>
          </a:lstStyle>
          <a:p>
            <a:r>
              <a:rPr lang="en-US" dirty="0"/>
              <a:t>click to edit master title style</a:t>
            </a:r>
          </a:p>
        </p:txBody>
      </p:sp>
      <p:sp>
        <p:nvSpPr>
          <p:cNvPr id="8" name="TextBox 7"/>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12" name="Text Placeholder 10"/>
          <p:cNvSpPr>
            <a:spLocks noGrp="1"/>
          </p:cNvSpPr>
          <p:nvPr>
            <p:ph type="body" sz="quarter" idx="14" hasCustomPrompt="1"/>
          </p:nvPr>
        </p:nvSpPr>
        <p:spPr>
          <a:xfrm>
            <a:off x="914400" y="6564566"/>
            <a:ext cx="6705600" cy="147733"/>
          </a:xfrm>
          <a:prstGeom prst="rect">
            <a:avLst/>
          </a:prstGeo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
        <p:nvSpPr>
          <p:cNvPr id="19"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hart Placeholder 3"/>
          <p:cNvSpPr>
            <a:spLocks noGrp="1"/>
          </p:cNvSpPr>
          <p:nvPr userDrawn="1">
            <p:ph type="chart" sz="quarter" idx="29" hasCustomPrompt="1"/>
          </p:nvPr>
        </p:nvSpPr>
        <p:spPr>
          <a:xfrm>
            <a:off x="914400" y="2057400"/>
            <a:ext cx="10363200" cy="4000500"/>
          </a:xfrm>
          <a:prstGeom prst="rect">
            <a:avLst/>
          </a:prstGeom>
        </p:spPr>
        <p:txBody>
          <a:bodyPr/>
          <a:lstStyle>
            <a:lvl1pPr algn="ctr">
              <a:defRPr>
                <a:solidFill>
                  <a:schemeClr val="tx2"/>
                </a:solidFill>
              </a:defRPr>
            </a:lvl1pPr>
          </a:lstStyle>
          <a:p>
            <a:r>
              <a:rPr lang="en-US" dirty="0"/>
              <a:t>Click to insert chart from template</a:t>
            </a:r>
          </a:p>
        </p:txBody>
      </p:sp>
    </p:spTree>
    <p:extLst>
      <p:ext uri="{BB962C8B-B14F-4D97-AF65-F5344CB8AC3E}">
        <p14:creationId xmlns:p14="http://schemas.microsoft.com/office/powerpoint/2010/main" val="47594127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TextBox 7"/>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12" name="Text Placeholder 10"/>
          <p:cNvSpPr>
            <a:spLocks noGrp="1"/>
          </p:cNvSpPr>
          <p:nvPr>
            <p:ph type="body" sz="quarter" idx="14" hasCustomPrompt="1"/>
          </p:nvPr>
        </p:nvSpPr>
        <p:spPr>
          <a:xfrm>
            <a:off x="914400" y="6564566"/>
            <a:ext cx="6705600" cy="147733"/>
          </a:xfrm>
          <a:prstGeom prst="rect">
            <a:avLst/>
          </a:prstGeo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Tree>
    <p:extLst>
      <p:ext uri="{BB962C8B-B14F-4D97-AF65-F5344CB8AC3E}">
        <p14:creationId xmlns:p14="http://schemas.microsoft.com/office/powerpoint/2010/main" val="22137387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8467" y="12700"/>
            <a:ext cx="7992533"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913759" y="1905001"/>
            <a:ext cx="10364549" cy="2225262"/>
          </a:xfrm>
          <a:prstGeom prst="rect">
            <a:avLst/>
          </a:prstGeom>
        </p:spPr>
        <p:txBody>
          <a:bodyPr anchor="ctr"/>
          <a:lstStyle>
            <a:lvl1pPr>
              <a:lnSpc>
                <a:spcPct val="95000"/>
              </a:lnSpc>
              <a:defRPr sz="4200">
                <a:solidFill>
                  <a:schemeClr val="bg1"/>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913692" y="4620890"/>
            <a:ext cx="10366800" cy="1415772"/>
          </a:xfrm>
          <a:prstGeom prst="rect">
            <a:avLst/>
          </a:prstGeo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911442" y="1732950"/>
            <a:ext cx="10369117"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a:solidFill>
                  <a:schemeClr val="tx2">
                    <a:lumMod val="20000"/>
                    <a:lumOff val="80000"/>
                  </a:schemeClr>
                </a:solidFill>
              </a:endParaRPr>
            </a:p>
          </p:txBody>
        </p:sp>
      </p:grpSp>
    </p:spTree>
    <p:extLst>
      <p:ext uri="{BB962C8B-B14F-4D97-AF65-F5344CB8AC3E}">
        <p14:creationId xmlns:p14="http://schemas.microsoft.com/office/powerpoint/2010/main" val="48344705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1508" y="1905001"/>
            <a:ext cx="10366800" cy="2225262"/>
          </a:xfrm>
          <a:prstGeom prst="rect">
            <a:avLst/>
          </a:prstGeom>
        </p:spPr>
        <p:txBody>
          <a:bodyPr anchor="ctr"/>
          <a:lstStyle>
            <a:lvl1pPr>
              <a:lnSpc>
                <a:spcPct val="95000"/>
              </a:lnSpc>
              <a:defRPr sz="4200">
                <a:solidFill>
                  <a:schemeClr val="tx2"/>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911441" y="4620890"/>
            <a:ext cx="10369051" cy="1415772"/>
          </a:xfrm>
          <a:prstGeom prst="rect">
            <a:avLst/>
          </a:prstGeo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911508" y="1732950"/>
            <a:ext cx="10369051"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38577041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Segu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5" name="TextBox 24"/>
          <p:cNvSpPr txBox="1"/>
          <p:nvPr userDrawn="1"/>
        </p:nvSpPr>
        <p:spPr>
          <a:xfrm>
            <a:off x="-1270000" y="2959101"/>
            <a:ext cx="65" cy="332399"/>
          </a:xfrm>
          <a:prstGeom prst="rect">
            <a:avLst/>
          </a:prstGeom>
          <a:noFill/>
        </p:spPr>
        <p:txBody>
          <a:bodyPr wrap="none" lIns="0" tIns="0" rIns="0" bIns="0" rtlCol="0">
            <a:spAutoFit/>
          </a:bodyPr>
          <a:lstStyle/>
          <a:p>
            <a:pPr>
              <a:lnSpc>
                <a:spcPct val="120000"/>
              </a:lnSpc>
            </a:pPr>
            <a:endParaRPr lang="en-US" sz="1800" dirty="0">
              <a:solidFill>
                <a:schemeClr val="tx2"/>
              </a:solidFill>
            </a:endParaRPr>
          </a:p>
        </p:txBody>
      </p:sp>
      <p:sp>
        <p:nvSpPr>
          <p:cNvPr id="37" name="Text Placeholder 31"/>
          <p:cNvSpPr>
            <a:spLocks noGrp="1"/>
          </p:cNvSpPr>
          <p:nvPr>
            <p:ph type="body" sz="quarter" idx="10"/>
          </p:nvPr>
        </p:nvSpPr>
        <p:spPr>
          <a:xfrm>
            <a:off x="8223684" y="2904236"/>
            <a:ext cx="3068713" cy="2746756"/>
          </a:xfrm>
          <a:prstGeom prst="rect">
            <a:avLst/>
          </a:prstGeom>
        </p:spPr>
        <p:txBody>
          <a:bodyPr/>
          <a:lstStyle>
            <a:lvl1pPr marL="0" indent="0">
              <a:spcBef>
                <a:spcPts val="0"/>
              </a:spcBef>
              <a:spcAft>
                <a:spcPts val="0"/>
              </a:spcAft>
              <a:defRPr lang="en-US" sz="1700" dirty="0" smtClean="0">
                <a:solidFill>
                  <a:schemeClr val="accent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2"/>
                </a:solidFill>
              </a:defRPr>
            </a:lvl2pPr>
            <a:lvl3pPr marL="0" indent="0">
              <a:lnSpc>
                <a:spcPct val="110000"/>
              </a:lnSpc>
              <a:spcBef>
                <a:spcPts val="0"/>
              </a:spcBef>
              <a:spcAft>
                <a:spcPts val="0"/>
              </a:spcAft>
              <a:buFont typeface="Arial" panose="020B0604020202020204" pitchFamily="34" charset="0"/>
              <a:buChar char="​"/>
              <a:defRPr sz="1500">
                <a:solidFill>
                  <a:schemeClr val="tx2"/>
                </a:solidFill>
              </a:defRPr>
            </a:lvl3pPr>
            <a:lvl4pPr marL="0" indent="0">
              <a:lnSpc>
                <a:spcPct val="110000"/>
              </a:lnSpc>
              <a:spcBef>
                <a:spcPts val="0"/>
              </a:spcBef>
              <a:spcAft>
                <a:spcPts val="0"/>
              </a:spcAft>
              <a:buFont typeface="Arial" panose="020B0604020202020204" pitchFamily="34" charset="0"/>
              <a:buChar char="​"/>
              <a:defRPr sz="1500">
                <a:solidFill>
                  <a:schemeClr val="tx2"/>
                </a:solidFill>
              </a:defRPr>
            </a:lvl4pPr>
            <a:lvl5pPr marL="0" indent="0">
              <a:lnSpc>
                <a:spcPct val="110000"/>
              </a:lnSpc>
              <a:spcBef>
                <a:spcPts val="0"/>
              </a:spcBef>
              <a:spcAft>
                <a:spcPts val="0"/>
              </a:spcAft>
              <a:buFont typeface="Arial" panose="020B0604020202020204" pitchFamily="34" charset="0"/>
              <a:buChar cha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1" hasCustomPrompt="1"/>
          </p:nvPr>
        </p:nvSpPr>
        <p:spPr>
          <a:xfrm>
            <a:off x="902208" y="2940813"/>
            <a:ext cx="6117069" cy="2946231"/>
          </a:xfrm>
          <a:prstGeom prst="rect">
            <a:avLst/>
          </a:prstGeom>
        </p:spPr>
        <p:txBody>
          <a:bodyPr/>
          <a:lstStyle>
            <a:lvl1pPr marL="0" algn="r" defTabSz="914400" rtl="0" eaLnBrk="1" latinLnBrk="0" hangingPunct="1">
              <a:lnSpc>
                <a:spcPct val="70000"/>
              </a:lnSpc>
              <a:buNone/>
              <a:defRPr lang="en-US" sz="8000" kern="1200" dirty="0" smtClean="0">
                <a:solidFill>
                  <a:schemeClr val="tx2"/>
                </a:solidFill>
                <a:latin typeface="+mn-lt"/>
                <a:ea typeface="+mn-ea"/>
                <a:cs typeface="+mn-cs"/>
              </a:defRPr>
            </a:lvl1pPr>
            <a:lvl2pPr algn="r">
              <a:defRPr/>
            </a:lvl2pPr>
            <a:lvl3pPr algn="r">
              <a:defRPr/>
            </a:lvl3pPr>
            <a:lvl4pPr algn="r">
              <a:defRPr/>
            </a:lvl4pPr>
            <a:lvl5pPr algn="r">
              <a:defRPr/>
            </a:lvl5pPr>
          </a:lstStyle>
          <a:p>
            <a:pPr lvl="0"/>
            <a:r>
              <a:rPr lang="en-US" dirty="0"/>
              <a:t>Edit text</a:t>
            </a:r>
          </a:p>
        </p:txBody>
      </p:sp>
      <p:cxnSp>
        <p:nvCxnSpPr>
          <p:cNvPr id="6" name="Straight Connector 5"/>
          <p:cNvCxnSpPr/>
          <p:nvPr userDrawn="1"/>
        </p:nvCxnSpPr>
        <p:spPr>
          <a:xfrm>
            <a:off x="7622959" y="2769834"/>
            <a:ext cx="0" cy="288115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72194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Grid">
    <p:spTree>
      <p:nvGrpSpPr>
        <p:cNvPr id="1" name=""/>
        <p:cNvGrpSpPr/>
        <p:nvPr/>
      </p:nvGrpSpPr>
      <p:grpSpPr>
        <a:xfrm>
          <a:off x="0" y="0"/>
          <a:ext cx="0" cy="0"/>
          <a:chOff x="0" y="0"/>
          <a:chExt cx="0" cy="0"/>
        </a:xfrm>
      </p:grpSpPr>
      <p:sp>
        <p:nvSpPr>
          <p:cNvPr id="27" name="TextBox 26"/>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28" name="Text Placeholder 10"/>
          <p:cNvSpPr>
            <a:spLocks noGrp="1"/>
          </p:cNvSpPr>
          <p:nvPr>
            <p:ph type="body" sz="quarter" idx="14" hasCustomPrompt="1"/>
          </p:nvPr>
        </p:nvSpPr>
        <p:spPr>
          <a:xfrm>
            <a:off x="914400" y="6564566"/>
            <a:ext cx="6705600" cy="147733"/>
          </a:xfrm>
          <a:prstGeom prst="rect">
            <a:avLst/>
          </a:prstGeo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grpSp>
        <p:nvGrpSpPr>
          <p:cNvPr id="2" name="Group 1"/>
          <p:cNvGrpSpPr/>
          <p:nvPr userDrawn="1"/>
        </p:nvGrpSpPr>
        <p:grpSpPr>
          <a:xfrm>
            <a:off x="0" y="1"/>
            <a:ext cx="12192000" cy="6908105"/>
            <a:chOff x="0" y="0"/>
            <a:chExt cx="9144000" cy="6908105"/>
          </a:xfrm>
        </p:grpSpPr>
        <p:grpSp>
          <p:nvGrpSpPr>
            <p:cNvPr id="30" name="Group 29"/>
            <p:cNvGrpSpPr/>
            <p:nvPr userDrawn="1"/>
          </p:nvGrpSpPr>
          <p:grpSpPr>
            <a:xfrm>
              <a:off x="0" y="0"/>
              <a:ext cx="9144000" cy="6858000"/>
              <a:chOff x="0" y="0"/>
              <a:chExt cx="9144000" cy="6858000"/>
            </a:xfrm>
            <a:solidFill>
              <a:schemeClr val="bg1">
                <a:lumMod val="95000"/>
              </a:schemeClr>
            </a:solidFill>
          </p:grpSpPr>
          <p:sp>
            <p:nvSpPr>
              <p:cNvPr id="46" name="Rectangle 45"/>
              <p:cNvSpPr>
                <a:spLocks noChangeAspect="1"/>
              </p:cNvSpPr>
              <p:nvPr/>
            </p:nvSpPr>
            <p:spPr>
              <a:xfrm>
                <a:off x="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26531"/>
                  </a:solidFill>
                </a:endParaRPr>
              </a:p>
            </p:txBody>
          </p:sp>
          <p:sp>
            <p:nvSpPr>
              <p:cNvPr id="47" name="Rectangle 46"/>
              <p:cNvSpPr>
                <a:spLocks noChangeAspect="1"/>
              </p:cNvSpPr>
              <p:nvPr/>
            </p:nvSpPr>
            <p:spPr>
              <a:xfrm>
                <a:off x="845820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26531"/>
                  </a:solidFill>
                </a:endParaRPr>
              </a:p>
            </p:txBody>
          </p:sp>
          <p:sp>
            <p:nvSpPr>
              <p:cNvPr id="48" name="Rectangle 47"/>
              <p:cNvSpPr>
                <a:spLocks noChangeAspect="1"/>
              </p:cNvSpPr>
              <p:nvPr/>
            </p:nvSpPr>
            <p:spPr>
              <a:xfrm>
                <a:off x="0" y="0"/>
                <a:ext cx="84582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26531"/>
                  </a:solidFill>
                </a:endParaRPr>
              </a:p>
            </p:txBody>
          </p:sp>
          <p:sp>
            <p:nvSpPr>
              <p:cNvPr id="49" name="Rectangle 48"/>
              <p:cNvSpPr>
                <a:spLocks noChangeAspect="1"/>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26531"/>
                  </a:solidFill>
                </a:endParaRPr>
              </a:p>
            </p:txBody>
          </p:sp>
        </p:grpSp>
        <p:cxnSp>
          <p:nvCxnSpPr>
            <p:cNvPr id="31" name="Straight Connector 30"/>
            <p:cNvCxnSpPr/>
            <p:nvPr userDrawn="1"/>
          </p:nvCxnSpPr>
          <p:spPr>
            <a:xfrm flipV="1">
              <a:off x="6858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84582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0"/>
              <a:ext cx="457200" cy="6908105"/>
              <a:chOff x="2956470" y="50104"/>
              <a:chExt cx="457200" cy="6858001"/>
            </a:xfrm>
          </p:grpSpPr>
          <p:cxnSp>
            <p:nvCxnSpPr>
              <p:cNvPr id="44" name="Straight Connector 43"/>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userDrawn="1"/>
          </p:nvCxnSpPr>
          <p:spPr>
            <a:xfrm rot="5400000" flipV="1">
              <a:off x="4572000" y="-38862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p:cNvGrpSpPr/>
            <p:nvPr userDrawn="1"/>
          </p:nvGrpSpPr>
          <p:grpSpPr>
            <a:xfrm>
              <a:off x="0" y="1143000"/>
              <a:ext cx="9144000" cy="914400"/>
              <a:chOff x="0" y="1143000"/>
              <a:chExt cx="9144000" cy="914400"/>
            </a:xfrm>
          </p:grpSpPr>
          <p:cxnSp>
            <p:nvCxnSpPr>
              <p:cNvPr id="42" name="Straight Connector 41"/>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userDrawn="1"/>
          </p:nvGrpSpPr>
          <p:grpSpPr>
            <a:xfrm>
              <a:off x="0" y="2971800"/>
              <a:ext cx="9144000" cy="914400"/>
              <a:chOff x="0" y="1143000"/>
              <a:chExt cx="9144000" cy="914400"/>
            </a:xfrm>
          </p:grpSpPr>
          <p:cxnSp>
            <p:nvCxnSpPr>
              <p:cNvPr id="40" name="Straight Connector 39"/>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userDrawn="1"/>
          </p:nvGrpSpPr>
          <p:grpSpPr>
            <a:xfrm>
              <a:off x="0" y="4800602"/>
              <a:ext cx="9144000" cy="914400"/>
              <a:chOff x="0" y="1143000"/>
              <a:chExt cx="9144000" cy="914400"/>
            </a:xfrm>
          </p:grpSpPr>
          <p:cxnSp>
            <p:nvCxnSpPr>
              <p:cNvPr id="38" name="Straight Connector 37"/>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a:off x="2971800" y="0"/>
              <a:ext cx="457200" cy="6908105"/>
              <a:chOff x="2956470" y="50104"/>
              <a:chExt cx="457200" cy="6858001"/>
            </a:xfrm>
          </p:grpSpPr>
          <p:cxnSp>
            <p:nvCxnSpPr>
              <p:cNvPr id="51" name="Straight Connector 50"/>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6577958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theme" Target="../theme/theme4.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14408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5" r:id="rId8"/>
    <p:sldLayoutId id="2147483666" r:id="rId9"/>
    <p:sldLayoutId id="2147483669" r:id="rId10"/>
    <p:sldLayoutId id="2147483670" r:id="rId11"/>
    <p:sldLayoutId id="2147483672" r:id="rId12"/>
    <p:sldLayoutId id="2147483673" r:id="rId13"/>
    <p:sldLayoutId id="2147483675" r:id="rId14"/>
    <p:sldLayoutId id="2147483676" r:id="rId15"/>
    <p:sldLayoutId id="2147483678" r:id="rId16"/>
    <p:sldLayoutId id="2147483657" r:id="rId17"/>
    <p:sldLayoutId id="2147483658" r:id="rId18"/>
    <p:sldLayoutId id="2147483655" r:id="rId19"/>
    <p:sldLayoutId id="2147483652" r:id="rId20"/>
    <p:sldLayoutId id="2147483654" r:id="rId21"/>
    <p:sldLayoutId id="2147483651" r:id="rId22"/>
    <p:sldLayoutId id="2147483659" r:id="rId23"/>
    <p:sldLayoutId id="2147483660" r:id="rId24"/>
    <p:sldLayoutId id="2147483661" r:id="rId25"/>
    <p:sldLayoutId id="2147483662" r:id="rId26"/>
    <p:sldLayoutId id="2147483663" r:id="rId27"/>
    <p:sldLayoutId id="2147483664" r:id="rId28"/>
    <p:sldLayoutId id="2147483656" r:id="rId29"/>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48547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24770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3527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78300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 id="2147483779" r:id="rId29"/>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6.jpe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5.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0.png"/><Relationship Id="rId10" Type="http://schemas.microsoft.com/office/2007/relationships/hdphoto" Target="../media/hdphoto1.wdp"/><Relationship Id="rId4" Type="http://schemas.openxmlformats.org/officeDocument/2006/relationships/image" Target="../media/image19.sv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public.flourish.studio/visualisation/12701456/"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public.flourish.studio/visualisation/12701693/"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public.flourish.studio/visualisation/12701706/"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0833BB7C-DB1F-4936-915F-2F881A0D9B0C}"/>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70" t="3100" r="19192" b="2863"/>
          <a:stretch/>
        </p:blipFill>
        <p:spPr>
          <a:xfrm>
            <a:off x="483747" y="4578072"/>
            <a:ext cx="1545131" cy="1463632"/>
          </a:xfrm>
          <a:prstGeom prst="rect">
            <a:avLst/>
          </a:prstGeom>
        </p:spPr>
      </p:pic>
      <p:pic>
        <p:nvPicPr>
          <p:cNvPr id="42" name="Picture 41">
            <a:extLst>
              <a:ext uri="{FF2B5EF4-FFF2-40B4-BE49-F238E27FC236}">
                <a16:creationId xmlns:a16="http://schemas.microsoft.com/office/drawing/2014/main" id="{54010252-4412-4BC4-9159-D53D4C0C31D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70" t="3100" r="19192" b="2863"/>
          <a:stretch/>
        </p:blipFill>
        <p:spPr>
          <a:xfrm>
            <a:off x="446039" y="1482182"/>
            <a:ext cx="1545131" cy="1463632"/>
          </a:xfrm>
          <a:prstGeom prst="rect">
            <a:avLst/>
          </a:prstGeom>
        </p:spPr>
      </p:pic>
      <p:pic>
        <p:nvPicPr>
          <p:cNvPr id="5" name="Picture 4">
            <a:extLst>
              <a:ext uri="{FF2B5EF4-FFF2-40B4-BE49-F238E27FC236}">
                <a16:creationId xmlns:a16="http://schemas.microsoft.com/office/drawing/2014/main" id="{3772EA50-7C38-4C4A-A43C-6CB2ABC2770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70" t="3100" r="19192" b="2863"/>
          <a:stretch/>
        </p:blipFill>
        <p:spPr>
          <a:xfrm>
            <a:off x="445753" y="3010436"/>
            <a:ext cx="1545131" cy="1463632"/>
          </a:xfrm>
          <a:prstGeom prst="rect">
            <a:avLst/>
          </a:prstGeom>
        </p:spPr>
      </p:pic>
      <p:sp>
        <p:nvSpPr>
          <p:cNvPr id="20" name="TextBox 19"/>
          <p:cNvSpPr txBox="1"/>
          <p:nvPr/>
        </p:nvSpPr>
        <p:spPr>
          <a:xfrm>
            <a:off x="4469450" y="1571533"/>
            <a:ext cx="7087812" cy="1292662"/>
          </a:xfrm>
          <a:prstGeom prst="rect">
            <a:avLst/>
          </a:prstGeom>
          <a:noFill/>
        </p:spPr>
        <p:txBody>
          <a:bodyPr wrap="square" lIns="0" tIns="0" rIns="0" bIns="0" rtlCol="0">
            <a:spAutoFit/>
          </a:bodyPr>
          <a:lstStyle/>
          <a:p>
            <a:pPr>
              <a:spcBef>
                <a:spcPts val="600"/>
              </a:spcBef>
              <a:spcAft>
                <a:spcPts val="600"/>
              </a:spcAft>
            </a:pPr>
            <a:r>
              <a:rPr lang="en-US" sz="1600" b="1" dirty="0">
                <a:solidFill>
                  <a:srgbClr val="0A091B">
                    <a:lumMod val="75000"/>
                    <a:lumOff val="25000"/>
                  </a:srgbClr>
                </a:solidFill>
                <a:latin typeface="Calibri" panose="020F0502020204030204" pitchFamily="34" charset="0"/>
                <a:cs typeface="Calibri" panose="020F0502020204030204" pitchFamily="34" charset="0"/>
              </a:rPr>
              <a:t>Wayne County, IN has slightly more workers commuting out than commuting in the region for work.</a:t>
            </a:r>
          </a:p>
          <a:p>
            <a:pPr>
              <a:spcBef>
                <a:spcPts val="600"/>
              </a:spcBef>
              <a:spcAft>
                <a:spcPts val="600"/>
              </a:spcAft>
            </a:pPr>
            <a:r>
              <a:rPr lang="en-US" sz="1400" dirty="0">
                <a:solidFill>
                  <a:prstClr val="black"/>
                </a:solidFill>
                <a:latin typeface="Calibri" panose="020F0502020204030204" pitchFamily="34" charset="0"/>
                <a:cs typeface="Calibri" panose="020F0502020204030204" pitchFamily="34" charset="0"/>
              </a:rPr>
              <a:t>Net commuting is negative in the Wayne County, IN with a loss of 217 commuters. For every 100 employed residents, there are roughly 99 jobs in the Wayne County, IN, which suggests the region is close to serving as a job center for the regional labor market. </a:t>
            </a:r>
          </a:p>
        </p:txBody>
      </p:sp>
      <p:sp>
        <p:nvSpPr>
          <p:cNvPr id="51" name="Rectangle 50">
            <a:extLst>
              <a:ext uri="{FF2B5EF4-FFF2-40B4-BE49-F238E27FC236}">
                <a16:creationId xmlns:a16="http://schemas.microsoft.com/office/drawing/2014/main" id="{A3901631-9DE8-4014-9E2C-A5FAF2B67661}"/>
              </a:ext>
            </a:extLst>
          </p:cNvPr>
          <p:cNvSpPr/>
          <p:nvPr/>
        </p:nvSpPr>
        <p:spPr>
          <a:xfrm>
            <a:off x="1893884" y="3617933"/>
            <a:ext cx="2147009" cy="496326"/>
          </a:xfrm>
          <a:prstGeom prst="rect">
            <a:avLst/>
          </a:prstGeom>
          <a:solidFill>
            <a:schemeClr val="bg2"/>
          </a:solidFill>
          <a:ln w="127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F2F5"/>
              </a:solidFill>
              <a:latin typeface="Calibri" panose="020F0502020204030204" pitchFamily="34" charset="0"/>
            </a:endParaRPr>
          </a:p>
        </p:txBody>
      </p:sp>
      <p:sp>
        <p:nvSpPr>
          <p:cNvPr id="21" name="Rectangle 20"/>
          <p:cNvSpPr/>
          <p:nvPr/>
        </p:nvSpPr>
        <p:spPr>
          <a:xfrm>
            <a:off x="1898324" y="3551354"/>
            <a:ext cx="1840744" cy="338554"/>
          </a:xfrm>
          <a:prstGeom prst="rect">
            <a:avLst/>
          </a:prstGeom>
        </p:spPr>
        <p:txBody>
          <a:bodyPr wrap="square">
            <a:spAutoFit/>
          </a:bodyPr>
          <a:lstStyle/>
          <a:p>
            <a:r>
              <a:rPr lang="en-US" sz="1600" dirty="0">
                <a:solidFill>
                  <a:srgbClr val="F2F2F5">
                    <a:lumMod val="25000"/>
                  </a:srgbClr>
                </a:solidFill>
                <a:latin typeface="Franklin Gothic Medium" panose="020B0603020102020204" pitchFamily="34" charset="0"/>
              </a:rPr>
              <a:t>Same Work/Home</a:t>
            </a:r>
          </a:p>
        </p:txBody>
      </p:sp>
      <p:sp>
        <p:nvSpPr>
          <p:cNvPr id="50" name="Rectangle 49">
            <a:extLst>
              <a:ext uri="{FF2B5EF4-FFF2-40B4-BE49-F238E27FC236}">
                <a16:creationId xmlns:a16="http://schemas.microsoft.com/office/drawing/2014/main" id="{AB34B9C2-D5BA-4A7A-AD74-292460D70B50}"/>
              </a:ext>
            </a:extLst>
          </p:cNvPr>
          <p:cNvSpPr/>
          <p:nvPr/>
        </p:nvSpPr>
        <p:spPr>
          <a:xfrm>
            <a:off x="1895252" y="2105677"/>
            <a:ext cx="2145641" cy="496326"/>
          </a:xfrm>
          <a:prstGeom prst="rect">
            <a:avLst/>
          </a:prstGeom>
          <a:solidFill>
            <a:schemeClr val="bg2"/>
          </a:solidFill>
          <a:ln w="127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F2F5"/>
              </a:solidFill>
              <a:latin typeface="Calibri" panose="020F0502020204030204" pitchFamily="34" charset="0"/>
            </a:endParaRPr>
          </a:p>
        </p:txBody>
      </p:sp>
      <p:sp>
        <p:nvSpPr>
          <p:cNvPr id="26" name="Rectangle 25"/>
          <p:cNvSpPr/>
          <p:nvPr/>
        </p:nvSpPr>
        <p:spPr>
          <a:xfrm>
            <a:off x="1978261" y="2088729"/>
            <a:ext cx="1426609" cy="338554"/>
          </a:xfrm>
          <a:prstGeom prst="rect">
            <a:avLst/>
          </a:prstGeom>
        </p:spPr>
        <p:txBody>
          <a:bodyPr wrap="none">
            <a:spAutoFit/>
          </a:bodyPr>
          <a:lstStyle/>
          <a:p>
            <a:r>
              <a:rPr lang="en-US" sz="1600" dirty="0">
                <a:solidFill>
                  <a:srgbClr val="F2F2F5">
                    <a:lumMod val="25000"/>
                  </a:srgbClr>
                </a:solidFill>
                <a:latin typeface="Franklin Gothic Medium" panose="020B0603020102020204" pitchFamily="34" charset="0"/>
              </a:rPr>
              <a:t>In-Commuters</a:t>
            </a:r>
          </a:p>
        </p:txBody>
      </p:sp>
      <p:sp>
        <p:nvSpPr>
          <p:cNvPr id="52" name="Rectangle 51">
            <a:extLst>
              <a:ext uri="{FF2B5EF4-FFF2-40B4-BE49-F238E27FC236}">
                <a16:creationId xmlns:a16="http://schemas.microsoft.com/office/drawing/2014/main" id="{56674FD1-BC0A-49C4-92B4-944300257E1C}"/>
              </a:ext>
            </a:extLst>
          </p:cNvPr>
          <p:cNvSpPr/>
          <p:nvPr/>
        </p:nvSpPr>
        <p:spPr>
          <a:xfrm>
            <a:off x="1919410" y="5072656"/>
            <a:ext cx="2092472" cy="496326"/>
          </a:xfrm>
          <a:prstGeom prst="rect">
            <a:avLst/>
          </a:prstGeom>
          <a:solidFill>
            <a:schemeClr val="bg2"/>
          </a:solidFill>
          <a:ln w="127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F2F5"/>
              </a:solidFill>
              <a:latin typeface="Calibri" panose="020F0502020204030204" pitchFamily="34" charset="0"/>
            </a:endParaRPr>
          </a:p>
        </p:txBody>
      </p:sp>
      <p:sp>
        <p:nvSpPr>
          <p:cNvPr id="35" name="Rectangle 34"/>
          <p:cNvSpPr/>
          <p:nvPr/>
        </p:nvSpPr>
        <p:spPr>
          <a:xfrm>
            <a:off x="1960279" y="5121049"/>
            <a:ext cx="1569276" cy="338554"/>
          </a:xfrm>
          <a:prstGeom prst="rect">
            <a:avLst/>
          </a:prstGeom>
        </p:spPr>
        <p:txBody>
          <a:bodyPr wrap="none">
            <a:spAutoFit/>
          </a:bodyPr>
          <a:lstStyle/>
          <a:p>
            <a:r>
              <a:rPr lang="en-US" sz="1600" dirty="0">
                <a:solidFill>
                  <a:srgbClr val="F2F2F5">
                    <a:lumMod val="25000"/>
                  </a:srgbClr>
                </a:solidFill>
                <a:latin typeface="Franklin Gothic Medium" panose="020B0603020102020204" pitchFamily="34" charset="0"/>
              </a:rPr>
              <a:t>Out-Commuters</a:t>
            </a:r>
            <a:endParaRPr lang="en-US" dirty="0">
              <a:solidFill>
                <a:srgbClr val="F2F2F5">
                  <a:lumMod val="25000"/>
                </a:srgbClr>
              </a:solidFill>
              <a:latin typeface="Franklin Gothic Medium" panose="020B0603020102020204" pitchFamily="34" charset="0"/>
            </a:endParaRPr>
          </a:p>
        </p:txBody>
      </p:sp>
      <p:cxnSp>
        <p:nvCxnSpPr>
          <p:cNvPr id="36" name="Straight Connector 35">
            <a:extLst>
              <a:ext uri="{FF2B5EF4-FFF2-40B4-BE49-F238E27FC236}">
                <a16:creationId xmlns:a16="http://schemas.microsoft.com/office/drawing/2014/main" id="{9CF1DC17-986B-468B-BEF2-8904B7D5D271}"/>
              </a:ext>
            </a:extLst>
          </p:cNvPr>
          <p:cNvCxnSpPr>
            <a:cxnSpLocks/>
          </p:cNvCxnSpPr>
          <p:nvPr/>
        </p:nvCxnSpPr>
        <p:spPr>
          <a:xfrm>
            <a:off x="787738" y="1398397"/>
            <a:ext cx="10549198" cy="0"/>
          </a:xfrm>
          <a:prstGeom prst="line">
            <a:avLst/>
          </a:prstGeom>
          <a:ln w="12700" cap="sq">
            <a:solidFill>
              <a:schemeClr val="bg2">
                <a:lumMod val="6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997182B-817A-48D2-AC2E-8C3575F16A43}"/>
              </a:ext>
            </a:extLst>
          </p:cNvPr>
          <p:cNvSpPr txBox="1"/>
          <p:nvPr/>
        </p:nvSpPr>
        <p:spPr>
          <a:xfrm>
            <a:off x="11336936" y="82453"/>
            <a:ext cx="784860" cy="276999"/>
          </a:xfrm>
          <a:prstGeom prst="rect">
            <a:avLst/>
          </a:prstGeom>
          <a:noFill/>
        </p:spPr>
        <p:txBody>
          <a:bodyPr wrap="square" rtlCol="0">
            <a:spAutoFit/>
          </a:bodyPr>
          <a:lstStyle/>
          <a:p>
            <a:pPr algn="r"/>
            <a:fld id="{7964B517-158F-4483-9C40-A904D44BEA16}" type="slidenum">
              <a:rPr lang="en-US" sz="1200" smtClean="0">
                <a:solidFill>
                  <a:srgbClr val="858591"/>
                </a:solidFill>
                <a:latin typeface="Arial" panose="020B0604020202020204" pitchFamily="34" charset="0"/>
              </a:rPr>
              <a:pPr algn="r"/>
              <a:t>1</a:t>
            </a:fld>
            <a:endParaRPr lang="en-US" sz="1200" dirty="0">
              <a:solidFill>
                <a:srgbClr val="858591"/>
              </a:solidFill>
              <a:latin typeface="Arial" panose="020B0604020202020204" pitchFamily="34" charset="0"/>
            </a:endParaRPr>
          </a:p>
        </p:txBody>
      </p:sp>
      <p:sp>
        <p:nvSpPr>
          <p:cNvPr id="39" name="Title 1">
            <a:extLst>
              <a:ext uri="{FF2B5EF4-FFF2-40B4-BE49-F238E27FC236}">
                <a16:creationId xmlns:a16="http://schemas.microsoft.com/office/drawing/2014/main" id="{89A2188B-B770-46C6-BB47-E66E20E894A8}"/>
              </a:ext>
            </a:extLst>
          </p:cNvPr>
          <p:cNvSpPr txBox="1">
            <a:spLocks/>
          </p:cNvSpPr>
          <p:nvPr/>
        </p:nvSpPr>
        <p:spPr>
          <a:xfrm>
            <a:off x="217375" y="6615659"/>
            <a:ext cx="4188823" cy="219985"/>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1000" i="1" dirty="0">
                <a:solidFill>
                  <a:srgbClr val="FFFFFF">
                    <a:lumMod val="50000"/>
                  </a:srgbClr>
                </a:solidFill>
                <a:latin typeface="Calibri" panose="020F0502020204030204" pitchFamily="34" charset="0"/>
                <a:cs typeface="Calibri" panose="020F0502020204030204" pitchFamily="34" charset="0"/>
              </a:rPr>
              <a:t>Data Snapshot </a:t>
            </a:r>
            <a:r>
              <a:rPr lang="en-US" sz="1000" i="1" dirty="0">
                <a:solidFill>
                  <a:srgbClr val="2FAB8B"/>
                </a:solidFill>
                <a:latin typeface="Calibri" panose="020F0502020204030204" pitchFamily="34" charset="0"/>
                <a:cs typeface="Calibri" panose="020F0502020204030204" pitchFamily="34" charset="0"/>
              </a:rPr>
              <a:t>// </a:t>
            </a:r>
            <a:r>
              <a:rPr lang="en-US" sz="1000" dirty="0">
                <a:solidFill>
                  <a:srgbClr val="2FAB8B"/>
                </a:solidFill>
                <a:latin typeface="Calibri Light" panose="020F0302020204030204" pitchFamily="34" charset="0"/>
                <a:cs typeface="Calibri Light" panose="020F0302020204030204" pitchFamily="34" charset="0"/>
              </a:rPr>
              <a:t>Wayne County, IN</a:t>
            </a:r>
            <a:endParaRPr lang="en-US" sz="1000" i="1" spc="-150" dirty="0">
              <a:solidFill>
                <a:srgbClr val="2FAB8B"/>
              </a:solidFill>
              <a:latin typeface="Calibri" panose="020F0502020204030204" pitchFamily="34" charset="0"/>
              <a:cs typeface="Calibri" panose="020F0502020204030204" pitchFamily="34" charset="0"/>
            </a:endParaRPr>
          </a:p>
        </p:txBody>
      </p:sp>
      <p:pic>
        <p:nvPicPr>
          <p:cNvPr id="40" name="Picture 39">
            <a:extLst>
              <a:ext uri="{FF2B5EF4-FFF2-40B4-BE49-F238E27FC236}">
                <a16:creationId xmlns:a16="http://schemas.microsoft.com/office/drawing/2014/main" id="{40072316-4DF1-4777-ABDC-A3B617DEEC98}"/>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4470" y="6637048"/>
            <a:ext cx="128718" cy="128718"/>
          </a:xfrm>
          <a:prstGeom prst="rect">
            <a:avLst/>
          </a:prstGeom>
        </p:spPr>
      </p:pic>
      <p:graphicFrame>
        <p:nvGraphicFramePr>
          <p:cNvPr id="47" name="Table 46">
            <a:extLst>
              <a:ext uri="{FF2B5EF4-FFF2-40B4-BE49-F238E27FC236}">
                <a16:creationId xmlns:a16="http://schemas.microsoft.com/office/drawing/2014/main" id="{C4110EF7-50DD-4085-95F8-302F503EAD75}"/>
              </a:ext>
            </a:extLst>
          </p:cNvPr>
          <p:cNvGraphicFramePr>
            <a:graphicFrameLocks noGrp="1"/>
          </p:cNvGraphicFramePr>
          <p:nvPr>
            <p:extLst>
              <p:ext uri="{D42A27DB-BD31-4B8C-83A1-F6EECF244321}">
                <p14:modId xmlns:p14="http://schemas.microsoft.com/office/powerpoint/2010/main" val="3546943453"/>
              </p:ext>
            </p:extLst>
          </p:nvPr>
        </p:nvGraphicFramePr>
        <p:xfrm>
          <a:off x="4469450" y="3110144"/>
          <a:ext cx="6867486" cy="3022197"/>
        </p:xfrm>
        <a:graphic>
          <a:graphicData uri="http://schemas.openxmlformats.org/drawingml/2006/table">
            <a:tbl>
              <a:tblPr>
                <a:tableStyleId>{5C22544A-7EE6-4342-B048-85BDC9FD1C3A}</a:tableStyleId>
              </a:tblPr>
              <a:tblGrid>
                <a:gridCol w="3989440">
                  <a:extLst>
                    <a:ext uri="{9D8B030D-6E8A-4147-A177-3AD203B41FA5}">
                      <a16:colId xmlns:a16="http://schemas.microsoft.com/office/drawing/2014/main" val="20000"/>
                    </a:ext>
                  </a:extLst>
                </a:gridCol>
                <a:gridCol w="1439023">
                  <a:extLst>
                    <a:ext uri="{9D8B030D-6E8A-4147-A177-3AD203B41FA5}">
                      <a16:colId xmlns:a16="http://schemas.microsoft.com/office/drawing/2014/main" val="20001"/>
                    </a:ext>
                  </a:extLst>
                </a:gridCol>
                <a:gridCol w="1439023">
                  <a:extLst>
                    <a:ext uri="{9D8B030D-6E8A-4147-A177-3AD203B41FA5}">
                      <a16:colId xmlns:a16="http://schemas.microsoft.com/office/drawing/2014/main" val="1217273130"/>
                    </a:ext>
                  </a:extLst>
                </a:gridCol>
              </a:tblGrid>
              <a:tr h="378055">
                <a:tc>
                  <a:txBody>
                    <a:bodyPr/>
                    <a:lstStyle/>
                    <a:p>
                      <a:pPr algn="l" fontAlgn="b"/>
                      <a:endParaRPr lang="en-US" sz="1400" b="1" i="0" u="none" strike="noStrike" kern="1200" dirty="0">
                        <a:solidFill>
                          <a:schemeClr val="bg1"/>
                        </a:solidFill>
                        <a:effectLst/>
                        <a:latin typeface="Calibri" panose="020F0502020204030204" pitchFamily="34" charset="0"/>
                        <a:ea typeface="+mn-ea"/>
                        <a:cs typeface="+mn-cs"/>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400" b="1" i="0" u="none" strike="noStrike" kern="1200" dirty="0">
                          <a:solidFill>
                            <a:schemeClr val="bg1"/>
                          </a:solidFill>
                          <a:effectLst/>
                          <a:latin typeface="+mn-lt"/>
                          <a:ea typeface="+mn-ea"/>
                          <a:cs typeface="+mn-cs"/>
                        </a:rPr>
                        <a:t>2021 Count</a:t>
                      </a: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400" b="1" i="0" u="none" strike="noStrike" kern="1200" dirty="0">
                          <a:solidFill>
                            <a:schemeClr val="bg1"/>
                          </a:solidFill>
                          <a:effectLst/>
                          <a:latin typeface="+mn-lt"/>
                          <a:ea typeface="+mn-ea"/>
                          <a:cs typeface="+mn-cs"/>
                        </a:rPr>
                        <a:t>Proportion</a:t>
                      </a: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78055">
                <a:tc>
                  <a:txBody>
                    <a:bodyPr/>
                    <a:lstStyle/>
                    <a:p>
                      <a:pPr marL="0" marR="0" lvl="0" indent="0" algn="l" defTabSz="82296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bg1">
                              <a:lumMod val="25000"/>
                            </a:schemeClr>
                          </a:solidFill>
                          <a:effectLst/>
                          <a:latin typeface="+mn-lt"/>
                        </a:rPr>
                        <a:t>Living in </a:t>
                      </a:r>
                      <a:r>
                        <a:rPr lang="en-US" sz="1400" b="1" i="0" u="none" strike="noStrike" kern="1200" dirty="0">
                          <a:solidFill>
                            <a:schemeClr val="bg1">
                              <a:lumMod val="25000"/>
                            </a:schemeClr>
                          </a:solidFill>
                          <a:effectLst/>
                          <a:latin typeface="+mn-lt"/>
                          <a:ea typeface="+mn-ea"/>
                          <a:cs typeface="+mn-cs"/>
                        </a:rPr>
                        <a:t>Wayne County, IN</a:t>
                      </a:r>
                      <a:endParaRPr lang="en-US" sz="1400" b="1" i="0" u="none" strike="noStrike" dirty="0">
                        <a:solidFill>
                          <a:schemeClr val="bg1">
                            <a:lumMod val="25000"/>
                          </a:schemeClr>
                        </a:solidFill>
                        <a:effectLst/>
                        <a:latin typeface="+mn-lt"/>
                      </a:endParaRPr>
                    </a:p>
                  </a:txBody>
                  <a:tcPr marT="91440" marB="9144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28,239</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mn-lt"/>
                        </a:rPr>
                        <a:t>100.0%</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7492650"/>
                  </a:ext>
                </a:extLst>
              </a:tr>
              <a:tr h="378055">
                <a:tc>
                  <a:txBody>
                    <a:bodyPr/>
                    <a:lstStyle/>
                    <a:p>
                      <a:pPr marL="285750" indent="-285750" algn="l" fontAlgn="b">
                        <a:buFont typeface="Arial" panose="020B0604020202020204" pitchFamily="34" charset="0"/>
                        <a:buChar char="•"/>
                      </a:pPr>
                      <a:r>
                        <a:rPr lang="en-US" sz="1400" b="0" i="0" u="none" strike="noStrike" dirty="0">
                          <a:solidFill>
                            <a:schemeClr val="bg1">
                              <a:lumMod val="25000"/>
                            </a:schemeClr>
                          </a:solidFill>
                          <a:effectLst/>
                          <a:latin typeface="+mn-lt"/>
                          <a:cs typeface="Calibri Light" panose="020F0302020204030204" pitchFamily="34" charset="0"/>
                        </a:rPr>
                        <a:t>Both living and employed in the region </a:t>
                      </a:r>
                    </a:p>
                  </a:txBody>
                  <a:tcPr marT="91440" marB="9144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fontAlgn="ctr"/>
                      <a:r>
                        <a:rPr lang="en-US" sz="1400" b="0" i="0" u="none" strike="noStrike" dirty="0">
                          <a:solidFill>
                            <a:srgbClr val="000000"/>
                          </a:solidFill>
                          <a:effectLst/>
                          <a:latin typeface="+mn-lt"/>
                          <a:cs typeface="Calibri Light" panose="020F0302020204030204" pitchFamily="34" charset="0"/>
                        </a:rPr>
                        <a:t>15,930</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cs typeface="Calibri Light" panose="020F0302020204030204" pitchFamily="34" charset="0"/>
                        </a:rPr>
                        <a:t>56.4%</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813777041"/>
                  </a:ext>
                </a:extLst>
              </a:tr>
              <a:tr h="479079">
                <a:tc>
                  <a:txBody>
                    <a:bodyPr/>
                    <a:lstStyle/>
                    <a:p>
                      <a:pPr marL="285750" marR="0" lvl="0" indent="-285750" algn="l" defTabSz="82296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dirty="0">
                          <a:solidFill>
                            <a:schemeClr val="bg1">
                              <a:lumMod val="25000"/>
                            </a:schemeClr>
                          </a:solidFill>
                          <a:effectLst/>
                          <a:latin typeface="+mn-lt"/>
                          <a:cs typeface="Calibri Light" panose="020F0302020204030204" pitchFamily="34" charset="0"/>
                        </a:rPr>
                        <a:t>Living in the region but employed outside</a:t>
                      </a:r>
                    </a:p>
                  </a:txBody>
                  <a:tcPr marT="91440" marB="9144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cs typeface="Calibri Light" panose="020F0302020204030204" pitchFamily="34" charset="0"/>
                        </a:rPr>
                        <a:t>12,309</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cs typeface="Calibri Light" panose="020F0302020204030204" pitchFamily="34" charset="0"/>
                        </a:rPr>
                        <a:t>43.6%</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954671919"/>
                  </a:ext>
                </a:extLst>
              </a:tr>
              <a:tr h="378055">
                <a:tc>
                  <a:txBody>
                    <a:bodyPr/>
                    <a:lstStyle/>
                    <a:p>
                      <a:pPr algn="l" fontAlgn="b"/>
                      <a:r>
                        <a:rPr lang="en-US" sz="1400" b="1" i="0" u="none" strike="noStrike" dirty="0">
                          <a:solidFill>
                            <a:schemeClr val="bg1">
                              <a:lumMod val="25000"/>
                            </a:schemeClr>
                          </a:solidFill>
                          <a:effectLst/>
                          <a:latin typeface="+mn-lt"/>
                        </a:rPr>
                        <a:t>Employed in Wayne County, IN </a:t>
                      </a:r>
                    </a:p>
                  </a:txBody>
                  <a:tcPr marT="91440" marB="9144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mn-lt"/>
                        </a:rPr>
                        <a:t>28,022</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mn-lt"/>
                        </a:rPr>
                        <a:t>100.0%</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7432762"/>
                  </a:ext>
                </a:extLst>
              </a:tr>
              <a:tr h="479079">
                <a:tc>
                  <a:txBody>
                    <a:bodyPr/>
                    <a:lstStyle/>
                    <a:p>
                      <a:pPr marL="285750" marR="0" lvl="0" indent="-285750" algn="l" defTabSz="82296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dirty="0">
                          <a:solidFill>
                            <a:schemeClr val="bg1">
                              <a:lumMod val="25000"/>
                            </a:schemeClr>
                          </a:solidFill>
                          <a:effectLst/>
                          <a:latin typeface="+mn-lt"/>
                          <a:cs typeface="Calibri Light" panose="020F0302020204030204" pitchFamily="34" charset="0"/>
                        </a:rPr>
                        <a:t>Both employed and living in the region</a:t>
                      </a:r>
                    </a:p>
                  </a:txBody>
                  <a:tcPr marT="91440" marB="9144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fontAlgn="ctr"/>
                      <a:r>
                        <a:rPr lang="en-US" sz="1400" b="0" i="0" u="none" strike="noStrike" dirty="0">
                          <a:solidFill>
                            <a:srgbClr val="000000"/>
                          </a:solidFill>
                          <a:effectLst/>
                          <a:latin typeface="+mn-lt"/>
                          <a:cs typeface="Calibri Light" panose="020F0302020204030204" pitchFamily="34" charset="0"/>
                        </a:rPr>
                        <a:t>15,930</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cs typeface="Calibri Light" panose="020F0302020204030204" pitchFamily="34" charset="0"/>
                        </a:rPr>
                        <a:t>56.8%</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462896177"/>
                  </a:ext>
                </a:extLst>
              </a:tr>
              <a:tr h="479079">
                <a:tc>
                  <a:txBody>
                    <a:bodyPr/>
                    <a:lstStyle/>
                    <a:p>
                      <a:pPr marL="285750" marR="0" lvl="0" indent="-285750" algn="l" defTabSz="82296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dirty="0">
                          <a:solidFill>
                            <a:schemeClr val="bg1">
                              <a:lumMod val="25000"/>
                            </a:schemeClr>
                          </a:solidFill>
                          <a:effectLst/>
                          <a:latin typeface="+mn-lt"/>
                          <a:cs typeface="Calibri Light" panose="020F0302020204030204" pitchFamily="34" charset="0"/>
                        </a:rPr>
                        <a:t>Employed in the region but living outside</a:t>
                      </a:r>
                    </a:p>
                  </a:txBody>
                  <a:tcPr marT="91440" marB="9144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cs typeface="Calibri Light" panose="020F0302020204030204" pitchFamily="34" charset="0"/>
                        </a:rPr>
                        <a:t>12,092</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cs typeface="Calibri Light" panose="020F0302020204030204" pitchFamily="34" charset="0"/>
                        </a:rPr>
                        <a:t>43.2%</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676404632"/>
                  </a:ext>
                </a:extLst>
              </a:tr>
            </a:tbl>
          </a:graphicData>
        </a:graphic>
      </p:graphicFrame>
      <p:sp>
        <p:nvSpPr>
          <p:cNvPr id="33" name="TextBox 32"/>
          <p:cNvSpPr txBox="1"/>
          <p:nvPr/>
        </p:nvSpPr>
        <p:spPr>
          <a:xfrm>
            <a:off x="10755086" y="6585991"/>
            <a:ext cx="1436914" cy="230832"/>
          </a:xfrm>
          <a:prstGeom prst="rect">
            <a:avLst/>
          </a:prstGeom>
          <a:noFill/>
        </p:spPr>
        <p:txBody>
          <a:bodyPr wrap="square" rtlCol="0">
            <a:spAutoFit/>
          </a:bodyPr>
          <a:lstStyle/>
          <a:p>
            <a:pPr algn="r"/>
            <a:r>
              <a:rPr lang="en-US" sz="900" dirty="0">
                <a:solidFill>
                  <a:schemeClr val="bg1">
                    <a:lumMod val="10000"/>
                  </a:schemeClr>
                </a:solidFill>
                <a:latin typeface="Calibri" panose="020F0502020204030204" pitchFamily="34" charset="0"/>
                <a:cs typeface="Calibri" panose="020F0502020204030204" pitchFamily="34" charset="0"/>
              </a:rPr>
              <a:t>Source: On The Map </a:t>
            </a:r>
          </a:p>
        </p:txBody>
      </p:sp>
      <p:pic>
        <p:nvPicPr>
          <p:cNvPr id="48" name="Picture 2" descr="https://cdn3.iconfinder.com/data/icons/iconic-1/32/curved_arrow-512.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294437" flipH="1">
            <a:off x="1048794" y="1575547"/>
            <a:ext cx="586887" cy="471690"/>
          </a:xfrm>
          <a:prstGeom prst="rect">
            <a:avLst/>
          </a:prstGeom>
          <a:noFill/>
          <a:scene3d>
            <a:camera prst="orthographicFront">
              <a:rot lat="0" lon="0" rev="1800000"/>
            </a:camera>
            <a:lightRig rig="threePt" dir="t"/>
          </a:scene3d>
          <a:extLst>
            <a:ext uri="{909E8E84-426E-40DD-AFC4-6F175D3DCCD1}">
              <a14:hiddenFill xmlns:a14="http://schemas.microsoft.com/office/drawing/2010/main">
                <a:solidFill>
                  <a:srgbClr val="FFFFFF"/>
                </a:solidFill>
              </a14:hiddenFill>
            </a:ext>
          </a:extLst>
        </p:spPr>
      </p:pic>
      <p:pic>
        <p:nvPicPr>
          <p:cNvPr id="49" name="Picture 2" descr="https://cdn3.iconfinder.com/data/icons/iconic-1/32/curved_arrow-512.pn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151847">
            <a:off x="1043706" y="2222584"/>
            <a:ext cx="595751" cy="478814"/>
          </a:xfrm>
          <a:prstGeom prst="rect">
            <a:avLst/>
          </a:prstGeom>
          <a:noFill/>
          <a:scene3d>
            <a:camera prst="orthographicFront">
              <a:rot lat="0" lon="0" rev="4200000"/>
            </a:camera>
            <a:lightRig rig="threePt" dir="t"/>
          </a:scene3d>
          <a:extLst>
            <a:ext uri="{909E8E84-426E-40DD-AFC4-6F175D3DCCD1}">
              <a14:hiddenFill xmlns:a14="http://schemas.microsoft.com/office/drawing/2010/main">
                <a:solidFill>
                  <a:srgbClr val="FFFFFF"/>
                </a:solidFill>
              </a14:hiddenFill>
            </a:ext>
          </a:extLst>
        </p:spPr>
      </p:pic>
      <p:sp>
        <p:nvSpPr>
          <p:cNvPr id="55" name="Rectangle 54"/>
          <p:cNvSpPr/>
          <p:nvPr/>
        </p:nvSpPr>
        <p:spPr>
          <a:xfrm>
            <a:off x="791382" y="1965583"/>
            <a:ext cx="958140" cy="338554"/>
          </a:xfrm>
          <a:prstGeom prst="rect">
            <a:avLst/>
          </a:prstGeom>
        </p:spPr>
        <p:txBody>
          <a:bodyPr wrap="square">
            <a:spAutoFit/>
          </a:bodyPr>
          <a:lstStyle/>
          <a:p>
            <a:pPr algn="ctr"/>
            <a:r>
              <a:rPr lang="en-US" sz="1600" dirty="0">
                <a:ln w="0"/>
                <a:solidFill>
                  <a:schemeClr val="bg1"/>
                </a:solidFill>
                <a:latin typeface="Franklin Gothic Demi Cond" panose="020B0706030402020204" pitchFamily="34" charset="0"/>
              </a:rPr>
              <a:t>12,092</a:t>
            </a:r>
          </a:p>
        </p:txBody>
      </p:sp>
      <p:pic>
        <p:nvPicPr>
          <p:cNvPr id="58" name="Picture 2" descr="https://cdn3.iconfinder.com/data/icons/iconic-1/32/curved_arrow-512.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805877">
            <a:off x="825705" y="3851357"/>
            <a:ext cx="498765" cy="468010"/>
          </a:xfrm>
          <a:prstGeom prst="rect">
            <a:avLst/>
          </a:prstGeom>
          <a:noFill/>
          <a:scene3d>
            <a:camera prst="orthographicFront">
              <a:rot lat="0" lon="0" rev="2100000"/>
            </a:camera>
            <a:lightRig rig="threePt" dir="t"/>
          </a:scene3d>
          <a:extLst>
            <a:ext uri="{909E8E84-426E-40DD-AFC4-6F175D3DCCD1}">
              <a14:hiddenFill xmlns:a14="http://schemas.microsoft.com/office/drawing/2010/main">
                <a:solidFill>
                  <a:srgbClr val="FFFFFF"/>
                </a:solidFill>
              </a14:hiddenFill>
            </a:ext>
          </a:extLst>
        </p:spPr>
      </p:pic>
      <p:pic>
        <p:nvPicPr>
          <p:cNvPr id="60" name="Picture 2" descr="https://cdn3.iconfinder.com/data/icons/iconic-1/32/curved_arrow-512.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0574" y="3127718"/>
            <a:ext cx="559604" cy="525097"/>
          </a:xfrm>
          <a:prstGeom prst="rect">
            <a:avLst/>
          </a:prstGeom>
          <a:noFill/>
          <a:scene3d>
            <a:camera prst="orthographicFront">
              <a:rot lat="0" lon="0" rev="2100000"/>
            </a:camera>
            <a:lightRig rig="threePt" dir="t"/>
          </a:scene3d>
          <a:extLst>
            <a:ext uri="{909E8E84-426E-40DD-AFC4-6F175D3DCCD1}">
              <a14:hiddenFill xmlns:a14="http://schemas.microsoft.com/office/drawing/2010/main">
                <a:solidFill>
                  <a:srgbClr val="FFFFFF"/>
                </a:solidFill>
              </a14:hiddenFill>
            </a:ext>
          </a:extLst>
        </p:spPr>
      </p:pic>
      <p:sp>
        <p:nvSpPr>
          <p:cNvPr id="61" name="Rectangle 60"/>
          <p:cNvSpPr/>
          <p:nvPr/>
        </p:nvSpPr>
        <p:spPr>
          <a:xfrm>
            <a:off x="505207" y="3557689"/>
            <a:ext cx="1139759" cy="338554"/>
          </a:xfrm>
          <a:prstGeom prst="rect">
            <a:avLst/>
          </a:prstGeom>
        </p:spPr>
        <p:txBody>
          <a:bodyPr wrap="square">
            <a:spAutoFit/>
          </a:bodyPr>
          <a:lstStyle/>
          <a:p>
            <a:pPr algn="ctr"/>
            <a:r>
              <a:rPr lang="en-US" sz="1600" dirty="0">
                <a:ln w="0"/>
                <a:solidFill>
                  <a:schemeClr val="bg1"/>
                </a:solidFill>
                <a:latin typeface="Franklin Gothic Demi Cond" panose="020B0706030402020204" pitchFamily="34" charset="0"/>
              </a:rPr>
              <a:t>15,930</a:t>
            </a:r>
          </a:p>
        </p:txBody>
      </p:sp>
      <p:pic>
        <p:nvPicPr>
          <p:cNvPr id="63" name="Picture 2" descr="https://cdn3.iconfinder.com/data/icons/iconic-1/32/curved_arrow-512.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828619" y="4754520"/>
            <a:ext cx="641784" cy="384140"/>
          </a:xfrm>
          <a:prstGeom prst="rect">
            <a:avLst/>
          </a:prstGeom>
          <a:noFill/>
          <a:scene3d>
            <a:camera prst="orthographicFront">
              <a:rot lat="0" lon="0" rev="2400000"/>
            </a:camera>
            <a:lightRig rig="threePt" dir="t"/>
          </a:scene3d>
          <a:extLst>
            <a:ext uri="{909E8E84-426E-40DD-AFC4-6F175D3DCCD1}">
              <a14:hiddenFill xmlns:a14="http://schemas.microsoft.com/office/drawing/2010/main">
                <a:solidFill>
                  <a:srgbClr val="FFFFFF"/>
                </a:solidFill>
              </a14:hiddenFill>
            </a:ext>
          </a:extLst>
        </p:spPr>
      </p:pic>
      <p:pic>
        <p:nvPicPr>
          <p:cNvPr id="68" name="Picture 2" descr="https://cdn3.iconfinder.com/data/icons/iconic-1/32/curved_arrow-512.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294437" flipH="1">
            <a:off x="782846" y="5474916"/>
            <a:ext cx="584477" cy="549277"/>
          </a:xfrm>
          <a:prstGeom prst="rect">
            <a:avLst/>
          </a:prstGeom>
          <a:noFill/>
          <a:scene3d>
            <a:camera prst="orthographicFront">
              <a:rot lat="0" lon="0" rev="1200000"/>
            </a:camera>
            <a:lightRig rig="threePt" dir="t"/>
          </a:scene3d>
          <a:extLst>
            <a:ext uri="{909E8E84-426E-40DD-AFC4-6F175D3DCCD1}">
              <a14:hiddenFill xmlns:a14="http://schemas.microsoft.com/office/drawing/2010/main">
                <a:solidFill>
                  <a:srgbClr val="FFFFFF"/>
                </a:solidFill>
              </a14:hiddenFill>
            </a:ext>
          </a:extLst>
        </p:spPr>
      </p:pic>
      <p:sp>
        <p:nvSpPr>
          <p:cNvPr id="69" name="Rectangle 68"/>
          <p:cNvSpPr/>
          <p:nvPr/>
        </p:nvSpPr>
        <p:spPr>
          <a:xfrm>
            <a:off x="684988" y="5163940"/>
            <a:ext cx="971070" cy="338554"/>
          </a:xfrm>
          <a:prstGeom prst="rect">
            <a:avLst/>
          </a:prstGeom>
        </p:spPr>
        <p:txBody>
          <a:bodyPr wrap="square">
            <a:spAutoFit/>
          </a:bodyPr>
          <a:lstStyle/>
          <a:p>
            <a:pPr algn="ctr"/>
            <a:r>
              <a:rPr lang="en-US" sz="1600" dirty="0">
                <a:ln w="0"/>
                <a:solidFill>
                  <a:schemeClr val="bg1"/>
                </a:solidFill>
                <a:latin typeface="Franklin Gothic Demi Cond" panose="020B0706030402020204" pitchFamily="34" charset="0"/>
              </a:rPr>
              <a:t>12,309</a:t>
            </a:r>
          </a:p>
        </p:txBody>
      </p:sp>
      <p:sp>
        <p:nvSpPr>
          <p:cNvPr id="43" name="TextBox 42">
            <a:extLst>
              <a:ext uri="{FF2B5EF4-FFF2-40B4-BE49-F238E27FC236}">
                <a16:creationId xmlns:a16="http://schemas.microsoft.com/office/drawing/2014/main" id="{086CFB89-A058-4036-889B-BDFCD5AD3938}"/>
              </a:ext>
            </a:extLst>
          </p:cNvPr>
          <p:cNvSpPr txBox="1"/>
          <p:nvPr/>
        </p:nvSpPr>
        <p:spPr>
          <a:xfrm>
            <a:off x="791382" y="999538"/>
            <a:ext cx="10549198" cy="338554"/>
          </a:xfrm>
          <a:prstGeom prst="rect">
            <a:avLst/>
          </a:prstGeom>
          <a:noFill/>
        </p:spPr>
        <p:txBody>
          <a:bodyPr wrap="square" lIns="0" tIns="0" rIns="0" bIns="0" rtlCol="0">
            <a:spAutoFit/>
          </a:bodyPr>
          <a:lstStyle/>
          <a:p>
            <a:r>
              <a:rPr lang="en-US" sz="2200" dirty="0">
                <a:solidFill>
                  <a:srgbClr val="F2F2F5">
                    <a:lumMod val="25000"/>
                  </a:srgbClr>
                </a:solidFill>
                <a:latin typeface="Franklin Gothic Medium" panose="020B0603020102020204" pitchFamily="34" charset="0"/>
              </a:rPr>
              <a:t>Journey to Work</a:t>
            </a:r>
          </a:p>
        </p:txBody>
      </p:sp>
      <p:sp>
        <p:nvSpPr>
          <p:cNvPr id="34" name="Rectangle 33">
            <a:extLst>
              <a:ext uri="{FF2B5EF4-FFF2-40B4-BE49-F238E27FC236}">
                <a16:creationId xmlns:a16="http://schemas.microsoft.com/office/drawing/2014/main" id="{54EE01A0-564D-4DA4-AE3A-DCEA2F704318}"/>
              </a:ext>
            </a:extLst>
          </p:cNvPr>
          <p:cNvSpPr/>
          <p:nvPr/>
        </p:nvSpPr>
        <p:spPr>
          <a:xfrm>
            <a:off x="137898" y="220952"/>
            <a:ext cx="3110627" cy="409819"/>
          </a:xfrm>
          <a:prstGeom prst="rect">
            <a:avLst/>
          </a:prstGeom>
          <a:solidFill>
            <a:srgbClr val="00206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7" name="Title 1">
            <a:extLst>
              <a:ext uri="{FF2B5EF4-FFF2-40B4-BE49-F238E27FC236}">
                <a16:creationId xmlns:a16="http://schemas.microsoft.com/office/drawing/2014/main" id="{D0E055C5-FBAC-4138-8097-BD6EE69586A2}"/>
              </a:ext>
            </a:extLst>
          </p:cNvPr>
          <p:cNvSpPr txBox="1">
            <a:spLocks/>
          </p:cNvSpPr>
          <p:nvPr/>
        </p:nvSpPr>
        <p:spPr>
          <a:xfrm>
            <a:off x="624319" y="315421"/>
            <a:ext cx="2843721" cy="248458"/>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j-ea"/>
                <a:cs typeface="Adobe Arabic" panose="02040503050201020203" pitchFamily="18" charset="-78"/>
              </a:rPr>
              <a:t>Labor Market</a:t>
            </a:r>
            <a:endParaRPr kumimoji="0" lang="en-US" sz="1600" b="1" i="0" u="none" strike="noStrike" kern="1200" cap="none" spc="-150" normalizeH="0" baseline="0" noProof="0" dirty="0">
              <a:ln>
                <a:noFill/>
              </a:ln>
              <a:solidFill>
                <a:srgbClr val="FFFFFF"/>
              </a:solidFill>
              <a:effectLst/>
              <a:uLnTx/>
              <a:uFillTx/>
              <a:latin typeface="Franklin Gothic Book" panose="020B0503020102020204" pitchFamily="34" charset="0"/>
              <a:ea typeface="+mj-ea"/>
              <a:cs typeface="+mj-cs"/>
            </a:endParaRPr>
          </a:p>
        </p:txBody>
      </p:sp>
      <p:sp>
        <p:nvSpPr>
          <p:cNvPr id="45" name="Freeform: Shape 25">
            <a:extLst>
              <a:ext uri="{FF2B5EF4-FFF2-40B4-BE49-F238E27FC236}">
                <a16:creationId xmlns:a16="http://schemas.microsoft.com/office/drawing/2014/main" id="{713D693C-6795-4839-A421-89887FD9E969}"/>
              </a:ext>
            </a:extLst>
          </p:cNvPr>
          <p:cNvSpPr>
            <a:spLocks/>
          </p:cNvSpPr>
          <p:nvPr/>
        </p:nvSpPr>
        <p:spPr bwMode="auto">
          <a:xfrm>
            <a:off x="211837" y="299953"/>
            <a:ext cx="404801" cy="255380"/>
          </a:xfrm>
          <a:custGeom>
            <a:avLst/>
            <a:gdLst>
              <a:gd name="connsiteX0" fmla="*/ 518456 w 1344567"/>
              <a:gd name="connsiteY0" fmla="*/ 0 h 848259"/>
              <a:gd name="connsiteX1" fmla="*/ 545338 w 1344567"/>
              <a:gd name="connsiteY1" fmla="*/ 3757 h 848259"/>
              <a:gd name="connsiteX2" fmla="*/ 533390 w 1344567"/>
              <a:gd name="connsiteY2" fmla="*/ 24800 h 848259"/>
              <a:gd name="connsiteX3" fmla="*/ 625986 w 1344567"/>
              <a:gd name="connsiteY3" fmla="*/ 139031 h 848259"/>
              <a:gd name="connsiteX4" fmla="*/ 625986 w 1344567"/>
              <a:gd name="connsiteY4" fmla="*/ 301360 h 848259"/>
              <a:gd name="connsiteX5" fmla="*/ 646894 w 1344567"/>
              <a:gd name="connsiteY5" fmla="*/ 322402 h 848259"/>
              <a:gd name="connsiteX6" fmla="*/ 611051 w 1344567"/>
              <a:gd name="connsiteY6" fmla="*/ 427615 h 848259"/>
              <a:gd name="connsiteX7" fmla="*/ 584168 w 1344567"/>
              <a:gd name="connsiteY7" fmla="*/ 529822 h 848259"/>
              <a:gd name="connsiteX8" fmla="*/ 587155 w 1344567"/>
              <a:gd name="connsiteY8" fmla="*/ 601968 h 848259"/>
              <a:gd name="connsiteX9" fmla="*/ 605077 w 1344567"/>
              <a:gd name="connsiteY9" fmla="*/ 601968 h 848259"/>
              <a:gd name="connsiteX10" fmla="*/ 625986 w 1344567"/>
              <a:gd name="connsiteY10" fmla="*/ 671108 h 848259"/>
              <a:gd name="connsiteX11" fmla="*/ 760398 w 1344567"/>
              <a:gd name="connsiteY11" fmla="*/ 716199 h 848259"/>
              <a:gd name="connsiteX12" fmla="*/ 870915 w 1344567"/>
              <a:gd name="connsiteY12" fmla="*/ 725218 h 848259"/>
              <a:gd name="connsiteX13" fmla="*/ 900784 w 1344567"/>
              <a:gd name="connsiteY13" fmla="*/ 595956 h 848259"/>
              <a:gd name="connsiteX14" fmla="*/ 873902 w 1344567"/>
              <a:gd name="connsiteY14" fmla="*/ 526816 h 848259"/>
              <a:gd name="connsiteX15" fmla="*/ 855980 w 1344567"/>
              <a:gd name="connsiteY15" fmla="*/ 532828 h 848259"/>
              <a:gd name="connsiteX16" fmla="*/ 823124 w 1344567"/>
              <a:gd name="connsiteY16" fmla="*/ 490743 h 848259"/>
              <a:gd name="connsiteX17" fmla="*/ 805202 w 1344567"/>
              <a:gd name="connsiteY17" fmla="*/ 439640 h 848259"/>
              <a:gd name="connsiteX18" fmla="*/ 829098 w 1344567"/>
              <a:gd name="connsiteY18" fmla="*/ 406573 h 848259"/>
              <a:gd name="connsiteX19" fmla="*/ 826111 w 1344567"/>
              <a:gd name="connsiteY19" fmla="*/ 376512 h 848259"/>
              <a:gd name="connsiteX20" fmla="*/ 811176 w 1344567"/>
              <a:gd name="connsiteY20" fmla="*/ 355469 h 848259"/>
              <a:gd name="connsiteX21" fmla="*/ 802215 w 1344567"/>
              <a:gd name="connsiteY21" fmla="*/ 295348 h 848259"/>
              <a:gd name="connsiteX22" fmla="*/ 808189 w 1344567"/>
              <a:gd name="connsiteY22" fmla="*/ 259275 h 848259"/>
              <a:gd name="connsiteX23" fmla="*/ 826111 w 1344567"/>
              <a:gd name="connsiteY23" fmla="*/ 181116 h 848259"/>
              <a:gd name="connsiteX24" fmla="*/ 873902 w 1344567"/>
              <a:gd name="connsiteY24" fmla="*/ 27806 h 848259"/>
              <a:gd name="connsiteX25" fmla="*/ 1020262 w 1344567"/>
              <a:gd name="connsiteY25" fmla="*/ 75903 h 848259"/>
              <a:gd name="connsiteX26" fmla="*/ 1130779 w 1344567"/>
              <a:gd name="connsiteY26" fmla="*/ 24800 h 848259"/>
              <a:gd name="connsiteX27" fmla="*/ 1181557 w 1344567"/>
              <a:gd name="connsiteY27" fmla="*/ 172098 h 848259"/>
              <a:gd name="connsiteX28" fmla="*/ 1205452 w 1344567"/>
              <a:gd name="connsiteY28" fmla="*/ 253262 h 848259"/>
              <a:gd name="connsiteX29" fmla="*/ 1205452 w 1344567"/>
              <a:gd name="connsiteY29" fmla="*/ 304366 h 848259"/>
              <a:gd name="connsiteX30" fmla="*/ 1199479 w 1344567"/>
              <a:gd name="connsiteY30" fmla="*/ 364488 h 848259"/>
              <a:gd name="connsiteX31" fmla="*/ 1181557 w 1344567"/>
              <a:gd name="connsiteY31" fmla="*/ 403567 h 848259"/>
              <a:gd name="connsiteX32" fmla="*/ 1205452 w 1344567"/>
              <a:gd name="connsiteY32" fmla="*/ 412585 h 848259"/>
              <a:gd name="connsiteX33" fmla="*/ 1199479 w 1344567"/>
              <a:gd name="connsiteY33" fmla="*/ 463688 h 848259"/>
              <a:gd name="connsiteX34" fmla="*/ 1181557 w 1344567"/>
              <a:gd name="connsiteY34" fmla="*/ 505773 h 848259"/>
              <a:gd name="connsiteX35" fmla="*/ 1145714 w 1344567"/>
              <a:gd name="connsiteY35" fmla="*/ 529822 h 848259"/>
              <a:gd name="connsiteX36" fmla="*/ 1118831 w 1344567"/>
              <a:gd name="connsiteY36" fmla="*/ 722212 h 848259"/>
              <a:gd name="connsiteX37" fmla="*/ 1124805 w 1344567"/>
              <a:gd name="connsiteY37" fmla="*/ 734236 h 848259"/>
              <a:gd name="connsiteX38" fmla="*/ 1325164 w 1344567"/>
              <a:gd name="connsiteY38" fmla="*/ 778623 h 848259"/>
              <a:gd name="connsiteX39" fmla="*/ 1344567 w 1344567"/>
              <a:gd name="connsiteY39" fmla="*/ 785043 h 848259"/>
              <a:gd name="connsiteX40" fmla="*/ 1344567 w 1344567"/>
              <a:gd name="connsiteY40" fmla="*/ 848259 h 848259"/>
              <a:gd name="connsiteX41" fmla="*/ 0 w 1344567"/>
              <a:gd name="connsiteY41" fmla="*/ 848259 h 848259"/>
              <a:gd name="connsiteX42" fmla="*/ 0 w 1344567"/>
              <a:gd name="connsiteY42" fmla="*/ 781828 h 848259"/>
              <a:gd name="connsiteX43" fmla="*/ 28597 w 1344567"/>
              <a:gd name="connsiteY43" fmla="*/ 758285 h 848259"/>
              <a:gd name="connsiteX44" fmla="*/ 306383 w 1344567"/>
              <a:gd name="connsiteY44" fmla="*/ 665096 h 848259"/>
              <a:gd name="connsiteX45" fmla="*/ 309370 w 1344567"/>
              <a:gd name="connsiteY45" fmla="*/ 616999 h 848259"/>
              <a:gd name="connsiteX46" fmla="*/ 330278 w 1344567"/>
              <a:gd name="connsiteY46" fmla="*/ 613992 h 848259"/>
              <a:gd name="connsiteX47" fmla="*/ 336252 w 1344567"/>
              <a:gd name="connsiteY47" fmla="*/ 523810 h 848259"/>
              <a:gd name="connsiteX48" fmla="*/ 297422 w 1344567"/>
              <a:gd name="connsiteY48" fmla="*/ 427615 h 848259"/>
              <a:gd name="connsiteX49" fmla="*/ 267553 w 1344567"/>
              <a:gd name="connsiteY49" fmla="*/ 400561 h 848259"/>
              <a:gd name="connsiteX50" fmla="*/ 264566 w 1344567"/>
              <a:gd name="connsiteY50" fmla="*/ 337433 h 848259"/>
              <a:gd name="connsiteX51" fmla="*/ 288461 w 1344567"/>
              <a:gd name="connsiteY51" fmla="*/ 301360 h 848259"/>
              <a:gd name="connsiteX52" fmla="*/ 288461 w 1344567"/>
              <a:gd name="connsiteY52" fmla="*/ 120995 h 848259"/>
              <a:gd name="connsiteX53" fmla="*/ 500534 w 1344567"/>
              <a:gd name="connsiteY53" fmla="*/ 751 h 848259"/>
              <a:gd name="connsiteX54" fmla="*/ 518456 w 1344567"/>
              <a:gd name="connsiteY54" fmla="*/ 0 h 84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44567" h="848259">
                <a:moveTo>
                  <a:pt x="518456" y="0"/>
                </a:moveTo>
                <a:cubicBezTo>
                  <a:pt x="528163" y="0"/>
                  <a:pt x="539364" y="751"/>
                  <a:pt x="545338" y="3757"/>
                </a:cubicBezTo>
                <a:cubicBezTo>
                  <a:pt x="554299" y="3757"/>
                  <a:pt x="551312" y="6764"/>
                  <a:pt x="533390" y="24800"/>
                </a:cubicBezTo>
                <a:cubicBezTo>
                  <a:pt x="533390" y="24800"/>
                  <a:pt x="605077" y="69891"/>
                  <a:pt x="625986" y="139031"/>
                </a:cubicBezTo>
                <a:cubicBezTo>
                  <a:pt x="640920" y="181116"/>
                  <a:pt x="634946" y="274305"/>
                  <a:pt x="625986" y="301360"/>
                </a:cubicBezTo>
                <a:cubicBezTo>
                  <a:pt x="625986" y="301360"/>
                  <a:pt x="649881" y="295348"/>
                  <a:pt x="646894" y="322402"/>
                </a:cubicBezTo>
                <a:cubicBezTo>
                  <a:pt x="640920" y="364488"/>
                  <a:pt x="640920" y="442646"/>
                  <a:pt x="611051" y="427615"/>
                </a:cubicBezTo>
                <a:cubicBezTo>
                  <a:pt x="611051" y="427615"/>
                  <a:pt x="611051" y="511786"/>
                  <a:pt x="584168" y="529822"/>
                </a:cubicBezTo>
                <a:cubicBezTo>
                  <a:pt x="584168" y="529822"/>
                  <a:pt x="575208" y="598962"/>
                  <a:pt x="587155" y="601968"/>
                </a:cubicBezTo>
                <a:cubicBezTo>
                  <a:pt x="605077" y="601968"/>
                  <a:pt x="605077" y="601968"/>
                  <a:pt x="605077" y="601968"/>
                </a:cubicBezTo>
                <a:cubicBezTo>
                  <a:pt x="605077" y="601968"/>
                  <a:pt x="614038" y="659084"/>
                  <a:pt x="625986" y="671108"/>
                </a:cubicBezTo>
                <a:cubicBezTo>
                  <a:pt x="625986" y="671108"/>
                  <a:pt x="688711" y="698163"/>
                  <a:pt x="760398" y="716199"/>
                </a:cubicBezTo>
                <a:cubicBezTo>
                  <a:pt x="790267" y="722212"/>
                  <a:pt x="829098" y="725218"/>
                  <a:pt x="870915" y="725218"/>
                </a:cubicBezTo>
                <a:cubicBezTo>
                  <a:pt x="882863" y="689145"/>
                  <a:pt x="900784" y="680126"/>
                  <a:pt x="900784" y="595956"/>
                </a:cubicBezTo>
                <a:cubicBezTo>
                  <a:pt x="900784" y="562889"/>
                  <a:pt x="873902" y="526816"/>
                  <a:pt x="873902" y="526816"/>
                </a:cubicBezTo>
                <a:cubicBezTo>
                  <a:pt x="873902" y="526816"/>
                  <a:pt x="870915" y="538840"/>
                  <a:pt x="855980" y="532828"/>
                </a:cubicBezTo>
                <a:cubicBezTo>
                  <a:pt x="841045" y="526816"/>
                  <a:pt x="829098" y="505773"/>
                  <a:pt x="823124" y="490743"/>
                </a:cubicBezTo>
                <a:cubicBezTo>
                  <a:pt x="823124" y="472707"/>
                  <a:pt x="808189" y="445652"/>
                  <a:pt x="805202" y="439640"/>
                </a:cubicBezTo>
                <a:cubicBezTo>
                  <a:pt x="799228" y="427615"/>
                  <a:pt x="802215" y="406573"/>
                  <a:pt x="829098" y="406573"/>
                </a:cubicBezTo>
                <a:cubicBezTo>
                  <a:pt x="829098" y="406573"/>
                  <a:pt x="817150" y="385530"/>
                  <a:pt x="826111" y="376512"/>
                </a:cubicBezTo>
                <a:cubicBezTo>
                  <a:pt x="826111" y="376512"/>
                  <a:pt x="799228" y="379518"/>
                  <a:pt x="811176" y="355469"/>
                </a:cubicBezTo>
                <a:cubicBezTo>
                  <a:pt x="811176" y="355469"/>
                  <a:pt x="760398" y="337433"/>
                  <a:pt x="802215" y="295348"/>
                </a:cubicBezTo>
                <a:cubicBezTo>
                  <a:pt x="802215" y="295348"/>
                  <a:pt x="775333" y="265287"/>
                  <a:pt x="808189" y="259275"/>
                </a:cubicBezTo>
                <a:cubicBezTo>
                  <a:pt x="808189" y="259275"/>
                  <a:pt x="760398" y="202159"/>
                  <a:pt x="826111" y="181116"/>
                </a:cubicBezTo>
                <a:cubicBezTo>
                  <a:pt x="826111" y="181116"/>
                  <a:pt x="766372" y="33818"/>
                  <a:pt x="873902" y="27806"/>
                </a:cubicBezTo>
                <a:cubicBezTo>
                  <a:pt x="930654" y="18788"/>
                  <a:pt x="969484" y="54861"/>
                  <a:pt x="1020262" y="75903"/>
                </a:cubicBezTo>
                <a:cubicBezTo>
                  <a:pt x="1020262" y="75903"/>
                  <a:pt x="1091949" y="18788"/>
                  <a:pt x="1130779" y="24800"/>
                </a:cubicBezTo>
                <a:cubicBezTo>
                  <a:pt x="1202465" y="39830"/>
                  <a:pt x="1223374" y="108970"/>
                  <a:pt x="1181557" y="172098"/>
                </a:cubicBezTo>
                <a:cubicBezTo>
                  <a:pt x="1226361" y="160074"/>
                  <a:pt x="1241296" y="229214"/>
                  <a:pt x="1205452" y="253262"/>
                </a:cubicBezTo>
                <a:cubicBezTo>
                  <a:pt x="1205452" y="253262"/>
                  <a:pt x="1226361" y="277311"/>
                  <a:pt x="1205452" y="304366"/>
                </a:cubicBezTo>
                <a:cubicBezTo>
                  <a:pt x="1205452" y="304366"/>
                  <a:pt x="1238309" y="346451"/>
                  <a:pt x="1199479" y="364488"/>
                </a:cubicBezTo>
                <a:cubicBezTo>
                  <a:pt x="1199479" y="364488"/>
                  <a:pt x="1190518" y="391542"/>
                  <a:pt x="1181557" y="403567"/>
                </a:cubicBezTo>
                <a:cubicBezTo>
                  <a:pt x="1181557" y="403567"/>
                  <a:pt x="1199479" y="400561"/>
                  <a:pt x="1205452" y="412585"/>
                </a:cubicBezTo>
                <a:cubicBezTo>
                  <a:pt x="1211426" y="427615"/>
                  <a:pt x="1214413" y="442646"/>
                  <a:pt x="1199479" y="463688"/>
                </a:cubicBezTo>
                <a:cubicBezTo>
                  <a:pt x="1187531" y="481725"/>
                  <a:pt x="1184544" y="493749"/>
                  <a:pt x="1181557" y="505773"/>
                </a:cubicBezTo>
                <a:cubicBezTo>
                  <a:pt x="1175583" y="517798"/>
                  <a:pt x="1172596" y="547859"/>
                  <a:pt x="1145714" y="529822"/>
                </a:cubicBezTo>
                <a:cubicBezTo>
                  <a:pt x="1106883" y="577919"/>
                  <a:pt x="1091949" y="656078"/>
                  <a:pt x="1118831" y="722212"/>
                </a:cubicBezTo>
                <a:cubicBezTo>
                  <a:pt x="1124805" y="734236"/>
                  <a:pt x="1124805" y="734236"/>
                  <a:pt x="1124805" y="734236"/>
                </a:cubicBezTo>
                <a:cubicBezTo>
                  <a:pt x="1192011" y="747763"/>
                  <a:pt x="1269298" y="762982"/>
                  <a:pt x="1325164" y="778623"/>
                </a:cubicBezTo>
                <a:lnTo>
                  <a:pt x="1344567" y="785043"/>
                </a:lnTo>
                <a:lnTo>
                  <a:pt x="1344567" y="848259"/>
                </a:lnTo>
                <a:lnTo>
                  <a:pt x="0" y="848259"/>
                </a:lnTo>
                <a:lnTo>
                  <a:pt x="0" y="781828"/>
                </a:lnTo>
                <a:lnTo>
                  <a:pt x="28597" y="758285"/>
                </a:lnTo>
                <a:cubicBezTo>
                  <a:pt x="85349" y="731230"/>
                  <a:pt x="291448" y="671108"/>
                  <a:pt x="306383" y="665096"/>
                </a:cubicBezTo>
                <a:cubicBezTo>
                  <a:pt x="309370" y="616999"/>
                  <a:pt x="309370" y="616999"/>
                  <a:pt x="309370" y="616999"/>
                </a:cubicBezTo>
                <a:cubicBezTo>
                  <a:pt x="330278" y="613992"/>
                  <a:pt x="330278" y="613992"/>
                  <a:pt x="330278" y="613992"/>
                </a:cubicBezTo>
                <a:cubicBezTo>
                  <a:pt x="330278" y="613992"/>
                  <a:pt x="336252" y="535834"/>
                  <a:pt x="336252" y="523810"/>
                </a:cubicBezTo>
                <a:cubicBezTo>
                  <a:pt x="336252" y="523810"/>
                  <a:pt x="306383" y="463688"/>
                  <a:pt x="297422" y="427615"/>
                </a:cubicBezTo>
                <a:cubicBezTo>
                  <a:pt x="297422" y="427615"/>
                  <a:pt x="273526" y="427615"/>
                  <a:pt x="267553" y="400561"/>
                </a:cubicBezTo>
                <a:cubicBezTo>
                  <a:pt x="267553" y="373506"/>
                  <a:pt x="267553" y="355469"/>
                  <a:pt x="264566" y="337433"/>
                </a:cubicBezTo>
                <a:cubicBezTo>
                  <a:pt x="258592" y="316390"/>
                  <a:pt x="273526" y="295348"/>
                  <a:pt x="288461" y="301360"/>
                </a:cubicBezTo>
                <a:cubicBezTo>
                  <a:pt x="288461" y="301360"/>
                  <a:pt x="258592" y="163080"/>
                  <a:pt x="288461" y="120995"/>
                </a:cubicBezTo>
                <a:cubicBezTo>
                  <a:pt x="306383" y="93940"/>
                  <a:pt x="363135" y="24800"/>
                  <a:pt x="500534" y="751"/>
                </a:cubicBezTo>
                <a:cubicBezTo>
                  <a:pt x="500534" y="751"/>
                  <a:pt x="508748" y="0"/>
                  <a:pt x="518456" y="0"/>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0899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D39CE3B-6FDE-4D08-9033-816BC8A9137F}"/>
              </a:ext>
            </a:extLst>
          </p:cNvPr>
          <p:cNvSpPr txBox="1"/>
          <p:nvPr/>
        </p:nvSpPr>
        <p:spPr>
          <a:xfrm>
            <a:off x="11336936" y="82453"/>
            <a:ext cx="78486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4B517-158F-4483-9C40-A904D44BEA16}" type="slidenum">
              <a:rPr kumimoji="0" lang="en-US" sz="1200" b="0" i="0" u="none" strike="noStrike" kern="1200" cap="none" spc="0" normalizeH="0" baseline="0" noProof="0" smtClean="0">
                <a:ln>
                  <a:noFill/>
                </a:ln>
                <a:solidFill>
                  <a:srgbClr val="858591"/>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858591"/>
              </a:solidFill>
              <a:effectLst/>
              <a:uLnTx/>
              <a:uFillTx/>
              <a:latin typeface="Arial" panose="020B0604020202020204" pitchFamily="34" charset="0"/>
              <a:ea typeface="+mn-ea"/>
              <a:cs typeface="+mn-cs"/>
            </a:endParaRPr>
          </a:p>
        </p:txBody>
      </p:sp>
      <p:sp>
        <p:nvSpPr>
          <p:cNvPr id="21" name="Title 1">
            <a:extLst>
              <a:ext uri="{FF2B5EF4-FFF2-40B4-BE49-F238E27FC236}">
                <a16:creationId xmlns:a16="http://schemas.microsoft.com/office/drawing/2014/main" id="{B316416B-A9FE-4733-B923-B3A55B35BCEB}"/>
              </a:ext>
            </a:extLst>
          </p:cNvPr>
          <p:cNvSpPr txBox="1">
            <a:spLocks/>
          </p:cNvSpPr>
          <p:nvPr/>
        </p:nvSpPr>
        <p:spPr>
          <a:xfrm>
            <a:off x="217375" y="6615659"/>
            <a:ext cx="4188823" cy="219985"/>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000" b="0" i="1" u="none" strike="noStrike" kern="1200" cap="none" spc="0" normalizeH="0" baseline="0" noProof="0" dirty="0">
                <a:ln>
                  <a:noFill/>
                </a:ln>
                <a:solidFill>
                  <a:srgbClr val="FFFFFF">
                    <a:lumMod val="50000"/>
                  </a:srgbClr>
                </a:solidFill>
                <a:effectLst/>
                <a:uLnTx/>
                <a:uFillTx/>
                <a:latin typeface="Calibri" panose="020F0502020204030204" pitchFamily="34" charset="0"/>
                <a:ea typeface="+mj-ea"/>
                <a:cs typeface="Calibri" panose="020F0502020204030204" pitchFamily="34" charset="0"/>
              </a:rPr>
              <a:t>Data Snapshot </a:t>
            </a:r>
            <a:r>
              <a:rPr kumimoji="0" lang="en-US" sz="1000" b="0" i="1" u="none" strike="noStrike" kern="1200" cap="none" spc="0" normalizeH="0" baseline="0" noProof="0" dirty="0">
                <a:ln>
                  <a:noFill/>
                </a:ln>
                <a:solidFill>
                  <a:srgbClr val="2FAB8B"/>
                </a:solidFill>
                <a:effectLst/>
                <a:uLnTx/>
                <a:uFillTx/>
                <a:latin typeface="Calibri" panose="020F0502020204030204" pitchFamily="34" charset="0"/>
                <a:ea typeface="+mj-ea"/>
                <a:cs typeface="Calibri" panose="020F0502020204030204" pitchFamily="34" charset="0"/>
              </a:rPr>
              <a:t>// </a:t>
            </a:r>
            <a:r>
              <a:rPr kumimoji="0" lang="en-US" sz="1000" b="0" i="0" u="none" strike="noStrike" kern="1200" cap="none" spc="0" normalizeH="0" baseline="0" noProof="0" dirty="0">
                <a:ln>
                  <a:noFill/>
                </a:ln>
                <a:solidFill>
                  <a:srgbClr val="2FAB8B"/>
                </a:solidFill>
                <a:effectLst/>
                <a:uLnTx/>
                <a:uFillTx/>
                <a:latin typeface="Calibri Light" panose="020F0302020204030204" pitchFamily="34" charset="0"/>
                <a:ea typeface="+mj-ea"/>
                <a:cs typeface="Calibri Light" panose="020F0302020204030204" pitchFamily="34" charset="0"/>
              </a:rPr>
              <a:t>Wayne County, IN</a:t>
            </a:r>
            <a:endParaRPr kumimoji="0" lang="en-US" sz="1000" b="0" i="1" u="none" strike="noStrike" kern="1200" cap="none" spc="-150" normalizeH="0" baseline="0" noProof="0" dirty="0">
              <a:ln>
                <a:noFill/>
              </a:ln>
              <a:solidFill>
                <a:srgbClr val="2FAB8B"/>
              </a:solidFill>
              <a:effectLst/>
              <a:uLnTx/>
              <a:uFillTx/>
              <a:latin typeface="Calibri" panose="020F0502020204030204" pitchFamily="34" charset="0"/>
              <a:ea typeface="+mj-ea"/>
              <a:cs typeface="Calibri" panose="020F0502020204030204" pitchFamily="34" charset="0"/>
            </a:endParaRPr>
          </a:p>
        </p:txBody>
      </p:sp>
      <p:pic>
        <p:nvPicPr>
          <p:cNvPr id="22" name="Picture 21">
            <a:extLst>
              <a:ext uri="{FF2B5EF4-FFF2-40B4-BE49-F238E27FC236}">
                <a16:creationId xmlns:a16="http://schemas.microsoft.com/office/drawing/2014/main" id="{35F3CFD5-08F8-4BF8-8630-66298C890631}"/>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4470" y="6637048"/>
            <a:ext cx="128718" cy="128718"/>
          </a:xfrm>
          <a:prstGeom prst="rect">
            <a:avLst/>
          </a:prstGeom>
        </p:spPr>
      </p:pic>
      <p:sp>
        <p:nvSpPr>
          <p:cNvPr id="14" name="TextBox 13"/>
          <p:cNvSpPr txBox="1"/>
          <p:nvPr/>
        </p:nvSpPr>
        <p:spPr>
          <a:xfrm>
            <a:off x="-224925" y="6258717"/>
            <a:ext cx="1436914"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2F2F5">
                    <a:lumMod val="10000"/>
                  </a:srgbClr>
                </a:solidFill>
                <a:effectLst/>
                <a:uLnTx/>
                <a:uFillTx/>
                <a:latin typeface="Calibri" panose="020F0502020204030204" pitchFamily="34" charset="0"/>
                <a:ea typeface="+mn-ea"/>
                <a:cs typeface="Calibri" panose="020F0502020204030204" pitchFamily="34" charset="0"/>
              </a:rPr>
              <a:t>Source: On The Map </a:t>
            </a:r>
          </a:p>
        </p:txBody>
      </p:sp>
      <p:sp>
        <p:nvSpPr>
          <p:cNvPr id="25" name="Rectangle 24">
            <a:extLst>
              <a:ext uri="{FF2B5EF4-FFF2-40B4-BE49-F238E27FC236}">
                <a16:creationId xmlns:a16="http://schemas.microsoft.com/office/drawing/2014/main" id="{82307B17-8B49-47FC-8E84-63C67812B1D3}"/>
              </a:ext>
            </a:extLst>
          </p:cNvPr>
          <p:cNvSpPr/>
          <p:nvPr/>
        </p:nvSpPr>
        <p:spPr>
          <a:xfrm>
            <a:off x="137898" y="220952"/>
            <a:ext cx="3110627" cy="409819"/>
          </a:xfrm>
          <a:prstGeom prst="rect">
            <a:avLst/>
          </a:prstGeom>
          <a:solidFill>
            <a:srgbClr val="00206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6" name="Title 1">
            <a:extLst>
              <a:ext uri="{FF2B5EF4-FFF2-40B4-BE49-F238E27FC236}">
                <a16:creationId xmlns:a16="http://schemas.microsoft.com/office/drawing/2014/main" id="{807FBBFA-2361-4A83-BFF2-FB07131A7C52}"/>
              </a:ext>
            </a:extLst>
          </p:cNvPr>
          <p:cNvSpPr txBox="1">
            <a:spLocks/>
          </p:cNvSpPr>
          <p:nvPr/>
        </p:nvSpPr>
        <p:spPr>
          <a:xfrm>
            <a:off x="624319" y="315421"/>
            <a:ext cx="2843721" cy="248458"/>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j-ea"/>
                <a:cs typeface="Adobe Arabic" panose="02040503050201020203" pitchFamily="18" charset="-78"/>
              </a:rPr>
              <a:t>Labor Market</a:t>
            </a:r>
            <a:endParaRPr kumimoji="0" lang="en-US" sz="1600" b="1" i="0" u="none" strike="noStrike" kern="1200" cap="none" spc="-150" normalizeH="0" baseline="0" noProof="0" dirty="0">
              <a:ln>
                <a:noFill/>
              </a:ln>
              <a:solidFill>
                <a:srgbClr val="FFFFFF"/>
              </a:solidFill>
              <a:effectLst/>
              <a:uLnTx/>
              <a:uFillTx/>
              <a:latin typeface="Franklin Gothic Book" panose="020B0503020102020204" pitchFamily="34" charset="0"/>
              <a:ea typeface="+mj-ea"/>
              <a:cs typeface="+mj-cs"/>
            </a:endParaRPr>
          </a:p>
        </p:txBody>
      </p:sp>
      <p:sp>
        <p:nvSpPr>
          <p:cNvPr id="27" name="Freeform: Shape 25">
            <a:extLst>
              <a:ext uri="{FF2B5EF4-FFF2-40B4-BE49-F238E27FC236}">
                <a16:creationId xmlns:a16="http://schemas.microsoft.com/office/drawing/2014/main" id="{701FAF17-F3E7-44F0-812B-DDDA7617F19C}"/>
              </a:ext>
            </a:extLst>
          </p:cNvPr>
          <p:cNvSpPr>
            <a:spLocks/>
          </p:cNvSpPr>
          <p:nvPr/>
        </p:nvSpPr>
        <p:spPr bwMode="auto">
          <a:xfrm>
            <a:off x="211837" y="299953"/>
            <a:ext cx="404801" cy="255380"/>
          </a:xfrm>
          <a:custGeom>
            <a:avLst/>
            <a:gdLst>
              <a:gd name="connsiteX0" fmla="*/ 518456 w 1344567"/>
              <a:gd name="connsiteY0" fmla="*/ 0 h 848259"/>
              <a:gd name="connsiteX1" fmla="*/ 545338 w 1344567"/>
              <a:gd name="connsiteY1" fmla="*/ 3757 h 848259"/>
              <a:gd name="connsiteX2" fmla="*/ 533390 w 1344567"/>
              <a:gd name="connsiteY2" fmla="*/ 24800 h 848259"/>
              <a:gd name="connsiteX3" fmla="*/ 625986 w 1344567"/>
              <a:gd name="connsiteY3" fmla="*/ 139031 h 848259"/>
              <a:gd name="connsiteX4" fmla="*/ 625986 w 1344567"/>
              <a:gd name="connsiteY4" fmla="*/ 301360 h 848259"/>
              <a:gd name="connsiteX5" fmla="*/ 646894 w 1344567"/>
              <a:gd name="connsiteY5" fmla="*/ 322402 h 848259"/>
              <a:gd name="connsiteX6" fmla="*/ 611051 w 1344567"/>
              <a:gd name="connsiteY6" fmla="*/ 427615 h 848259"/>
              <a:gd name="connsiteX7" fmla="*/ 584168 w 1344567"/>
              <a:gd name="connsiteY7" fmla="*/ 529822 h 848259"/>
              <a:gd name="connsiteX8" fmla="*/ 587155 w 1344567"/>
              <a:gd name="connsiteY8" fmla="*/ 601968 h 848259"/>
              <a:gd name="connsiteX9" fmla="*/ 605077 w 1344567"/>
              <a:gd name="connsiteY9" fmla="*/ 601968 h 848259"/>
              <a:gd name="connsiteX10" fmla="*/ 625986 w 1344567"/>
              <a:gd name="connsiteY10" fmla="*/ 671108 h 848259"/>
              <a:gd name="connsiteX11" fmla="*/ 760398 w 1344567"/>
              <a:gd name="connsiteY11" fmla="*/ 716199 h 848259"/>
              <a:gd name="connsiteX12" fmla="*/ 870915 w 1344567"/>
              <a:gd name="connsiteY12" fmla="*/ 725218 h 848259"/>
              <a:gd name="connsiteX13" fmla="*/ 900784 w 1344567"/>
              <a:gd name="connsiteY13" fmla="*/ 595956 h 848259"/>
              <a:gd name="connsiteX14" fmla="*/ 873902 w 1344567"/>
              <a:gd name="connsiteY14" fmla="*/ 526816 h 848259"/>
              <a:gd name="connsiteX15" fmla="*/ 855980 w 1344567"/>
              <a:gd name="connsiteY15" fmla="*/ 532828 h 848259"/>
              <a:gd name="connsiteX16" fmla="*/ 823124 w 1344567"/>
              <a:gd name="connsiteY16" fmla="*/ 490743 h 848259"/>
              <a:gd name="connsiteX17" fmla="*/ 805202 w 1344567"/>
              <a:gd name="connsiteY17" fmla="*/ 439640 h 848259"/>
              <a:gd name="connsiteX18" fmla="*/ 829098 w 1344567"/>
              <a:gd name="connsiteY18" fmla="*/ 406573 h 848259"/>
              <a:gd name="connsiteX19" fmla="*/ 826111 w 1344567"/>
              <a:gd name="connsiteY19" fmla="*/ 376512 h 848259"/>
              <a:gd name="connsiteX20" fmla="*/ 811176 w 1344567"/>
              <a:gd name="connsiteY20" fmla="*/ 355469 h 848259"/>
              <a:gd name="connsiteX21" fmla="*/ 802215 w 1344567"/>
              <a:gd name="connsiteY21" fmla="*/ 295348 h 848259"/>
              <a:gd name="connsiteX22" fmla="*/ 808189 w 1344567"/>
              <a:gd name="connsiteY22" fmla="*/ 259275 h 848259"/>
              <a:gd name="connsiteX23" fmla="*/ 826111 w 1344567"/>
              <a:gd name="connsiteY23" fmla="*/ 181116 h 848259"/>
              <a:gd name="connsiteX24" fmla="*/ 873902 w 1344567"/>
              <a:gd name="connsiteY24" fmla="*/ 27806 h 848259"/>
              <a:gd name="connsiteX25" fmla="*/ 1020262 w 1344567"/>
              <a:gd name="connsiteY25" fmla="*/ 75903 h 848259"/>
              <a:gd name="connsiteX26" fmla="*/ 1130779 w 1344567"/>
              <a:gd name="connsiteY26" fmla="*/ 24800 h 848259"/>
              <a:gd name="connsiteX27" fmla="*/ 1181557 w 1344567"/>
              <a:gd name="connsiteY27" fmla="*/ 172098 h 848259"/>
              <a:gd name="connsiteX28" fmla="*/ 1205452 w 1344567"/>
              <a:gd name="connsiteY28" fmla="*/ 253262 h 848259"/>
              <a:gd name="connsiteX29" fmla="*/ 1205452 w 1344567"/>
              <a:gd name="connsiteY29" fmla="*/ 304366 h 848259"/>
              <a:gd name="connsiteX30" fmla="*/ 1199479 w 1344567"/>
              <a:gd name="connsiteY30" fmla="*/ 364488 h 848259"/>
              <a:gd name="connsiteX31" fmla="*/ 1181557 w 1344567"/>
              <a:gd name="connsiteY31" fmla="*/ 403567 h 848259"/>
              <a:gd name="connsiteX32" fmla="*/ 1205452 w 1344567"/>
              <a:gd name="connsiteY32" fmla="*/ 412585 h 848259"/>
              <a:gd name="connsiteX33" fmla="*/ 1199479 w 1344567"/>
              <a:gd name="connsiteY33" fmla="*/ 463688 h 848259"/>
              <a:gd name="connsiteX34" fmla="*/ 1181557 w 1344567"/>
              <a:gd name="connsiteY34" fmla="*/ 505773 h 848259"/>
              <a:gd name="connsiteX35" fmla="*/ 1145714 w 1344567"/>
              <a:gd name="connsiteY35" fmla="*/ 529822 h 848259"/>
              <a:gd name="connsiteX36" fmla="*/ 1118831 w 1344567"/>
              <a:gd name="connsiteY36" fmla="*/ 722212 h 848259"/>
              <a:gd name="connsiteX37" fmla="*/ 1124805 w 1344567"/>
              <a:gd name="connsiteY37" fmla="*/ 734236 h 848259"/>
              <a:gd name="connsiteX38" fmla="*/ 1325164 w 1344567"/>
              <a:gd name="connsiteY38" fmla="*/ 778623 h 848259"/>
              <a:gd name="connsiteX39" fmla="*/ 1344567 w 1344567"/>
              <a:gd name="connsiteY39" fmla="*/ 785043 h 848259"/>
              <a:gd name="connsiteX40" fmla="*/ 1344567 w 1344567"/>
              <a:gd name="connsiteY40" fmla="*/ 848259 h 848259"/>
              <a:gd name="connsiteX41" fmla="*/ 0 w 1344567"/>
              <a:gd name="connsiteY41" fmla="*/ 848259 h 848259"/>
              <a:gd name="connsiteX42" fmla="*/ 0 w 1344567"/>
              <a:gd name="connsiteY42" fmla="*/ 781828 h 848259"/>
              <a:gd name="connsiteX43" fmla="*/ 28597 w 1344567"/>
              <a:gd name="connsiteY43" fmla="*/ 758285 h 848259"/>
              <a:gd name="connsiteX44" fmla="*/ 306383 w 1344567"/>
              <a:gd name="connsiteY44" fmla="*/ 665096 h 848259"/>
              <a:gd name="connsiteX45" fmla="*/ 309370 w 1344567"/>
              <a:gd name="connsiteY45" fmla="*/ 616999 h 848259"/>
              <a:gd name="connsiteX46" fmla="*/ 330278 w 1344567"/>
              <a:gd name="connsiteY46" fmla="*/ 613992 h 848259"/>
              <a:gd name="connsiteX47" fmla="*/ 336252 w 1344567"/>
              <a:gd name="connsiteY47" fmla="*/ 523810 h 848259"/>
              <a:gd name="connsiteX48" fmla="*/ 297422 w 1344567"/>
              <a:gd name="connsiteY48" fmla="*/ 427615 h 848259"/>
              <a:gd name="connsiteX49" fmla="*/ 267553 w 1344567"/>
              <a:gd name="connsiteY49" fmla="*/ 400561 h 848259"/>
              <a:gd name="connsiteX50" fmla="*/ 264566 w 1344567"/>
              <a:gd name="connsiteY50" fmla="*/ 337433 h 848259"/>
              <a:gd name="connsiteX51" fmla="*/ 288461 w 1344567"/>
              <a:gd name="connsiteY51" fmla="*/ 301360 h 848259"/>
              <a:gd name="connsiteX52" fmla="*/ 288461 w 1344567"/>
              <a:gd name="connsiteY52" fmla="*/ 120995 h 848259"/>
              <a:gd name="connsiteX53" fmla="*/ 500534 w 1344567"/>
              <a:gd name="connsiteY53" fmla="*/ 751 h 848259"/>
              <a:gd name="connsiteX54" fmla="*/ 518456 w 1344567"/>
              <a:gd name="connsiteY54" fmla="*/ 0 h 84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44567" h="848259">
                <a:moveTo>
                  <a:pt x="518456" y="0"/>
                </a:moveTo>
                <a:cubicBezTo>
                  <a:pt x="528163" y="0"/>
                  <a:pt x="539364" y="751"/>
                  <a:pt x="545338" y="3757"/>
                </a:cubicBezTo>
                <a:cubicBezTo>
                  <a:pt x="554299" y="3757"/>
                  <a:pt x="551312" y="6764"/>
                  <a:pt x="533390" y="24800"/>
                </a:cubicBezTo>
                <a:cubicBezTo>
                  <a:pt x="533390" y="24800"/>
                  <a:pt x="605077" y="69891"/>
                  <a:pt x="625986" y="139031"/>
                </a:cubicBezTo>
                <a:cubicBezTo>
                  <a:pt x="640920" y="181116"/>
                  <a:pt x="634946" y="274305"/>
                  <a:pt x="625986" y="301360"/>
                </a:cubicBezTo>
                <a:cubicBezTo>
                  <a:pt x="625986" y="301360"/>
                  <a:pt x="649881" y="295348"/>
                  <a:pt x="646894" y="322402"/>
                </a:cubicBezTo>
                <a:cubicBezTo>
                  <a:pt x="640920" y="364488"/>
                  <a:pt x="640920" y="442646"/>
                  <a:pt x="611051" y="427615"/>
                </a:cubicBezTo>
                <a:cubicBezTo>
                  <a:pt x="611051" y="427615"/>
                  <a:pt x="611051" y="511786"/>
                  <a:pt x="584168" y="529822"/>
                </a:cubicBezTo>
                <a:cubicBezTo>
                  <a:pt x="584168" y="529822"/>
                  <a:pt x="575208" y="598962"/>
                  <a:pt x="587155" y="601968"/>
                </a:cubicBezTo>
                <a:cubicBezTo>
                  <a:pt x="605077" y="601968"/>
                  <a:pt x="605077" y="601968"/>
                  <a:pt x="605077" y="601968"/>
                </a:cubicBezTo>
                <a:cubicBezTo>
                  <a:pt x="605077" y="601968"/>
                  <a:pt x="614038" y="659084"/>
                  <a:pt x="625986" y="671108"/>
                </a:cubicBezTo>
                <a:cubicBezTo>
                  <a:pt x="625986" y="671108"/>
                  <a:pt x="688711" y="698163"/>
                  <a:pt x="760398" y="716199"/>
                </a:cubicBezTo>
                <a:cubicBezTo>
                  <a:pt x="790267" y="722212"/>
                  <a:pt x="829098" y="725218"/>
                  <a:pt x="870915" y="725218"/>
                </a:cubicBezTo>
                <a:cubicBezTo>
                  <a:pt x="882863" y="689145"/>
                  <a:pt x="900784" y="680126"/>
                  <a:pt x="900784" y="595956"/>
                </a:cubicBezTo>
                <a:cubicBezTo>
                  <a:pt x="900784" y="562889"/>
                  <a:pt x="873902" y="526816"/>
                  <a:pt x="873902" y="526816"/>
                </a:cubicBezTo>
                <a:cubicBezTo>
                  <a:pt x="873902" y="526816"/>
                  <a:pt x="870915" y="538840"/>
                  <a:pt x="855980" y="532828"/>
                </a:cubicBezTo>
                <a:cubicBezTo>
                  <a:pt x="841045" y="526816"/>
                  <a:pt x="829098" y="505773"/>
                  <a:pt x="823124" y="490743"/>
                </a:cubicBezTo>
                <a:cubicBezTo>
                  <a:pt x="823124" y="472707"/>
                  <a:pt x="808189" y="445652"/>
                  <a:pt x="805202" y="439640"/>
                </a:cubicBezTo>
                <a:cubicBezTo>
                  <a:pt x="799228" y="427615"/>
                  <a:pt x="802215" y="406573"/>
                  <a:pt x="829098" y="406573"/>
                </a:cubicBezTo>
                <a:cubicBezTo>
                  <a:pt x="829098" y="406573"/>
                  <a:pt x="817150" y="385530"/>
                  <a:pt x="826111" y="376512"/>
                </a:cubicBezTo>
                <a:cubicBezTo>
                  <a:pt x="826111" y="376512"/>
                  <a:pt x="799228" y="379518"/>
                  <a:pt x="811176" y="355469"/>
                </a:cubicBezTo>
                <a:cubicBezTo>
                  <a:pt x="811176" y="355469"/>
                  <a:pt x="760398" y="337433"/>
                  <a:pt x="802215" y="295348"/>
                </a:cubicBezTo>
                <a:cubicBezTo>
                  <a:pt x="802215" y="295348"/>
                  <a:pt x="775333" y="265287"/>
                  <a:pt x="808189" y="259275"/>
                </a:cubicBezTo>
                <a:cubicBezTo>
                  <a:pt x="808189" y="259275"/>
                  <a:pt x="760398" y="202159"/>
                  <a:pt x="826111" y="181116"/>
                </a:cubicBezTo>
                <a:cubicBezTo>
                  <a:pt x="826111" y="181116"/>
                  <a:pt x="766372" y="33818"/>
                  <a:pt x="873902" y="27806"/>
                </a:cubicBezTo>
                <a:cubicBezTo>
                  <a:pt x="930654" y="18788"/>
                  <a:pt x="969484" y="54861"/>
                  <a:pt x="1020262" y="75903"/>
                </a:cubicBezTo>
                <a:cubicBezTo>
                  <a:pt x="1020262" y="75903"/>
                  <a:pt x="1091949" y="18788"/>
                  <a:pt x="1130779" y="24800"/>
                </a:cubicBezTo>
                <a:cubicBezTo>
                  <a:pt x="1202465" y="39830"/>
                  <a:pt x="1223374" y="108970"/>
                  <a:pt x="1181557" y="172098"/>
                </a:cubicBezTo>
                <a:cubicBezTo>
                  <a:pt x="1226361" y="160074"/>
                  <a:pt x="1241296" y="229214"/>
                  <a:pt x="1205452" y="253262"/>
                </a:cubicBezTo>
                <a:cubicBezTo>
                  <a:pt x="1205452" y="253262"/>
                  <a:pt x="1226361" y="277311"/>
                  <a:pt x="1205452" y="304366"/>
                </a:cubicBezTo>
                <a:cubicBezTo>
                  <a:pt x="1205452" y="304366"/>
                  <a:pt x="1238309" y="346451"/>
                  <a:pt x="1199479" y="364488"/>
                </a:cubicBezTo>
                <a:cubicBezTo>
                  <a:pt x="1199479" y="364488"/>
                  <a:pt x="1190518" y="391542"/>
                  <a:pt x="1181557" y="403567"/>
                </a:cubicBezTo>
                <a:cubicBezTo>
                  <a:pt x="1181557" y="403567"/>
                  <a:pt x="1199479" y="400561"/>
                  <a:pt x="1205452" y="412585"/>
                </a:cubicBezTo>
                <a:cubicBezTo>
                  <a:pt x="1211426" y="427615"/>
                  <a:pt x="1214413" y="442646"/>
                  <a:pt x="1199479" y="463688"/>
                </a:cubicBezTo>
                <a:cubicBezTo>
                  <a:pt x="1187531" y="481725"/>
                  <a:pt x="1184544" y="493749"/>
                  <a:pt x="1181557" y="505773"/>
                </a:cubicBezTo>
                <a:cubicBezTo>
                  <a:pt x="1175583" y="517798"/>
                  <a:pt x="1172596" y="547859"/>
                  <a:pt x="1145714" y="529822"/>
                </a:cubicBezTo>
                <a:cubicBezTo>
                  <a:pt x="1106883" y="577919"/>
                  <a:pt x="1091949" y="656078"/>
                  <a:pt x="1118831" y="722212"/>
                </a:cubicBezTo>
                <a:cubicBezTo>
                  <a:pt x="1124805" y="734236"/>
                  <a:pt x="1124805" y="734236"/>
                  <a:pt x="1124805" y="734236"/>
                </a:cubicBezTo>
                <a:cubicBezTo>
                  <a:pt x="1192011" y="747763"/>
                  <a:pt x="1269298" y="762982"/>
                  <a:pt x="1325164" y="778623"/>
                </a:cubicBezTo>
                <a:lnTo>
                  <a:pt x="1344567" y="785043"/>
                </a:lnTo>
                <a:lnTo>
                  <a:pt x="1344567" y="848259"/>
                </a:lnTo>
                <a:lnTo>
                  <a:pt x="0" y="848259"/>
                </a:lnTo>
                <a:lnTo>
                  <a:pt x="0" y="781828"/>
                </a:lnTo>
                <a:lnTo>
                  <a:pt x="28597" y="758285"/>
                </a:lnTo>
                <a:cubicBezTo>
                  <a:pt x="85349" y="731230"/>
                  <a:pt x="291448" y="671108"/>
                  <a:pt x="306383" y="665096"/>
                </a:cubicBezTo>
                <a:cubicBezTo>
                  <a:pt x="309370" y="616999"/>
                  <a:pt x="309370" y="616999"/>
                  <a:pt x="309370" y="616999"/>
                </a:cubicBezTo>
                <a:cubicBezTo>
                  <a:pt x="330278" y="613992"/>
                  <a:pt x="330278" y="613992"/>
                  <a:pt x="330278" y="613992"/>
                </a:cubicBezTo>
                <a:cubicBezTo>
                  <a:pt x="330278" y="613992"/>
                  <a:pt x="336252" y="535834"/>
                  <a:pt x="336252" y="523810"/>
                </a:cubicBezTo>
                <a:cubicBezTo>
                  <a:pt x="336252" y="523810"/>
                  <a:pt x="306383" y="463688"/>
                  <a:pt x="297422" y="427615"/>
                </a:cubicBezTo>
                <a:cubicBezTo>
                  <a:pt x="297422" y="427615"/>
                  <a:pt x="273526" y="427615"/>
                  <a:pt x="267553" y="400561"/>
                </a:cubicBezTo>
                <a:cubicBezTo>
                  <a:pt x="267553" y="373506"/>
                  <a:pt x="267553" y="355469"/>
                  <a:pt x="264566" y="337433"/>
                </a:cubicBezTo>
                <a:cubicBezTo>
                  <a:pt x="258592" y="316390"/>
                  <a:pt x="273526" y="295348"/>
                  <a:pt x="288461" y="301360"/>
                </a:cubicBezTo>
                <a:cubicBezTo>
                  <a:pt x="288461" y="301360"/>
                  <a:pt x="258592" y="163080"/>
                  <a:pt x="288461" y="120995"/>
                </a:cubicBezTo>
                <a:cubicBezTo>
                  <a:pt x="306383" y="93940"/>
                  <a:pt x="363135" y="24800"/>
                  <a:pt x="500534" y="751"/>
                </a:cubicBezTo>
                <a:cubicBezTo>
                  <a:pt x="500534" y="751"/>
                  <a:pt x="508748" y="0"/>
                  <a:pt x="518456" y="0"/>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aphicFrame>
        <p:nvGraphicFramePr>
          <p:cNvPr id="8" name="Table 7">
            <a:extLst>
              <a:ext uri="{FF2B5EF4-FFF2-40B4-BE49-F238E27FC236}">
                <a16:creationId xmlns:a16="http://schemas.microsoft.com/office/drawing/2014/main" id="{32FAC70C-3983-480F-8652-BCBC111143A0}"/>
              </a:ext>
            </a:extLst>
          </p:cNvPr>
          <p:cNvGraphicFramePr>
            <a:graphicFrameLocks noGrp="1"/>
          </p:cNvGraphicFramePr>
          <p:nvPr>
            <p:extLst>
              <p:ext uri="{D42A27DB-BD31-4B8C-83A1-F6EECF244321}">
                <p14:modId xmlns:p14="http://schemas.microsoft.com/office/powerpoint/2010/main" val="698374602"/>
              </p:ext>
            </p:extLst>
          </p:nvPr>
        </p:nvGraphicFramePr>
        <p:xfrm>
          <a:off x="144470" y="666015"/>
          <a:ext cx="6279520" cy="2185416"/>
        </p:xfrm>
        <a:graphic>
          <a:graphicData uri="http://schemas.openxmlformats.org/drawingml/2006/table">
            <a:tbl>
              <a:tblPr firstRow="1" bandRow="1">
                <a:tableStyleId>{5C22544A-7EE6-4342-B048-85BDC9FD1C3A}</a:tableStyleId>
              </a:tblPr>
              <a:tblGrid>
                <a:gridCol w="1255904">
                  <a:extLst>
                    <a:ext uri="{9D8B030D-6E8A-4147-A177-3AD203B41FA5}">
                      <a16:colId xmlns:a16="http://schemas.microsoft.com/office/drawing/2014/main" val="742600482"/>
                    </a:ext>
                  </a:extLst>
                </a:gridCol>
                <a:gridCol w="1255904">
                  <a:extLst>
                    <a:ext uri="{9D8B030D-6E8A-4147-A177-3AD203B41FA5}">
                      <a16:colId xmlns:a16="http://schemas.microsoft.com/office/drawing/2014/main" val="181042847"/>
                    </a:ext>
                  </a:extLst>
                </a:gridCol>
                <a:gridCol w="1255904">
                  <a:extLst>
                    <a:ext uri="{9D8B030D-6E8A-4147-A177-3AD203B41FA5}">
                      <a16:colId xmlns:a16="http://schemas.microsoft.com/office/drawing/2014/main" val="1702355222"/>
                    </a:ext>
                  </a:extLst>
                </a:gridCol>
                <a:gridCol w="1255904">
                  <a:extLst>
                    <a:ext uri="{9D8B030D-6E8A-4147-A177-3AD203B41FA5}">
                      <a16:colId xmlns:a16="http://schemas.microsoft.com/office/drawing/2014/main" val="985656991"/>
                    </a:ext>
                  </a:extLst>
                </a:gridCol>
                <a:gridCol w="1255904">
                  <a:extLst>
                    <a:ext uri="{9D8B030D-6E8A-4147-A177-3AD203B41FA5}">
                      <a16:colId xmlns:a16="http://schemas.microsoft.com/office/drawing/2014/main" val="2633465749"/>
                    </a:ext>
                  </a:extLst>
                </a:gridCol>
              </a:tblGrid>
              <a:tr h="535774">
                <a:tc>
                  <a:txBody>
                    <a:bodyPr/>
                    <a:lstStyle/>
                    <a:p>
                      <a:pPr algn="ctr"/>
                      <a:r>
                        <a:rPr lang="en-US" dirty="0"/>
                        <a:t>Distance</a:t>
                      </a:r>
                    </a:p>
                    <a:p>
                      <a:pPr algn="ctr"/>
                      <a:r>
                        <a:rPr lang="en-US" dirty="0"/>
                        <a:t>(miles)</a:t>
                      </a:r>
                    </a:p>
                  </a:txBody>
                  <a:tcPr/>
                </a:tc>
                <a:tc>
                  <a:txBody>
                    <a:bodyPr/>
                    <a:lstStyle/>
                    <a:p>
                      <a:pPr algn="ctr"/>
                      <a:r>
                        <a:rPr lang="en-US" dirty="0"/>
                        <a:t>Workers 2021</a:t>
                      </a:r>
                    </a:p>
                  </a:txBody>
                  <a:tcPr/>
                </a:tc>
                <a:tc>
                  <a:txBody>
                    <a:bodyPr/>
                    <a:lstStyle/>
                    <a:p>
                      <a:pPr algn="ctr"/>
                      <a:r>
                        <a:rPr lang="en-US" dirty="0"/>
                        <a:t>High school</a:t>
                      </a:r>
                    </a:p>
                  </a:txBody>
                  <a:tcPr/>
                </a:tc>
                <a:tc>
                  <a:txBody>
                    <a:bodyPr/>
                    <a:lstStyle/>
                    <a:p>
                      <a:pPr algn="ctr"/>
                      <a:r>
                        <a:rPr lang="en-US" dirty="0"/>
                        <a:t>Some college or Associate</a:t>
                      </a:r>
                    </a:p>
                  </a:txBody>
                  <a:tcPr/>
                </a:tc>
                <a:tc>
                  <a:txBody>
                    <a:bodyPr/>
                    <a:lstStyle/>
                    <a:p>
                      <a:pPr algn="ctr"/>
                      <a:r>
                        <a:rPr lang="en-US" dirty="0"/>
                        <a:t>Bachelor’s or higher</a:t>
                      </a:r>
                    </a:p>
                  </a:txBody>
                  <a:tcPr/>
                </a:tc>
                <a:extLst>
                  <a:ext uri="{0D108BD9-81ED-4DB2-BD59-A6C34878D82A}">
                    <a16:rowId xmlns:a16="http://schemas.microsoft.com/office/drawing/2014/main" val="1488619023"/>
                  </a:ext>
                </a:extLst>
              </a:tr>
              <a:tr h="324438">
                <a:tc>
                  <a:txBody>
                    <a:bodyPr/>
                    <a:lstStyle/>
                    <a:p>
                      <a:pPr algn="ctr"/>
                      <a:r>
                        <a:rPr lang="en-US" dirty="0"/>
                        <a:t>15</a:t>
                      </a:r>
                    </a:p>
                  </a:txBody>
                  <a:tcPr anchor="ctr"/>
                </a:tc>
                <a:tc>
                  <a:txBody>
                    <a:bodyPr/>
                    <a:lstStyle/>
                    <a:p>
                      <a:pPr algn="ctr"/>
                      <a:r>
                        <a:rPr lang="en-US" dirty="0"/>
                        <a:t>80,098</a:t>
                      </a:r>
                    </a:p>
                  </a:txBody>
                  <a:tcPr anchor="ctr"/>
                </a:tc>
                <a:tc>
                  <a:txBody>
                    <a:bodyPr/>
                    <a:lstStyle/>
                    <a:p>
                      <a:pPr algn="ctr"/>
                      <a:r>
                        <a:rPr lang="en-US" dirty="0"/>
                        <a:t>27.1%</a:t>
                      </a:r>
                    </a:p>
                  </a:txBody>
                  <a:tcPr anchor="ctr"/>
                </a:tc>
                <a:tc>
                  <a:txBody>
                    <a:bodyPr/>
                    <a:lstStyle/>
                    <a:p>
                      <a:pPr algn="ctr"/>
                      <a:r>
                        <a:rPr lang="en-US" dirty="0"/>
                        <a:t>25.4%</a:t>
                      </a:r>
                    </a:p>
                  </a:txBody>
                  <a:tcPr anchor="ctr"/>
                </a:tc>
                <a:tc>
                  <a:txBody>
                    <a:bodyPr/>
                    <a:lstStyle/>
                    <a:p>
                      <a:pPr algn="ctr"/>
                      <a:r>
                        <a:rPr lang="en-US" dirty="0"/>
                        <a:t>15.2%</a:t>
                      </a:r>
                    </a:p>
                  </a:txBody>
                  <a:tcPr anchor="ctr"/>
                </a:tc>
                <a:extLst>
                  <a:ext uri="{0D108BD9-81ED-4DB2-BD59-A6C34878D82A}">
                    <a16:rowId xmlns:a16="http://schemas.microsoft.com/office/drawing/2014/main" val="3634844418"/>
                  </a:ext>
                </a:extLst>
              </a:tr>
              <a:tr h="324438">
                <a:tc>
                  <a:txBody>
                    <a:bodyPr/>
                    <a:lstStyle/>
                    <a:p>
                      <a:pPr algn="ctr"/>
                      <a:r>
                        <a:rPr lang="en-US" dirty="0"/>
                        <a:t>30</a:t>
                      </a:r>
                    </a:p>
                  </a:txBody>
                  <a:tcPr anchor="ctr"/>
                </a:tc>
                <a:tc>
                  <a:txBody>
                    <a:bodyPr/>
                    <a:lstStyle/>
                    <a:p>
                      <a:pPr algn="ctr"/>
                      <a:r>
                        <a:rPr lang="en-US" dirty="0"/>
                        <a:t>292,066</a:t>
                      </a:r>
                    </a:p>
                  </a:txBody>
                  <a:tcPr anchor="ctr"/>
                </a:tc>
                <a:tc>
                  <a:txBody>
                    <a:bodyPr/>
                    <a:lstStyle/>
                    <a:p>
                      <a:pPr algn="ctr"/>
                      <a:r>
                        <a:rPr lang="en-US" dirty="0"/>
                        <a:t>25.1%</a:t>
                      </a:r>
                    </a:p>
                  </a:txBody>
                  <a:tcPr anchor="ctr"/>
                </a:tc>
                <a:tc>
                  <a:txBody>
                    <a:bodyPr/>
                    <a:lstStyle/>
                    <a:p>
                      <a:pPr algn="ctr"/>
                      <a:r>
                        <a:rPr lang="en-US" dirty="0"/>
                        <a:t>24.8%</a:t>
                      </a:r>
                    </a:p>
                  </a:txBody>
                  <a:tcPr anchor="ctr"/>
                </a:tc>
                <a:tc>
                  <a:txBody>
                    <a:bodyPr/>
                    <a:lstStyle/>
                    <a:p>
                      <a:pPr algn="ctr"/>
                      <a:r>
                        <a:rPr lang="en-US" dirty="0"/>
                        <a:t>17.4%</a:t>
                      </a:r>
                    </a:p>
                  </a:txBody>
                  <a:tcPr anchor="ctr"/>
                </a:tc>
                <a:extLst>
                  <a:ext uri="{0D108BD9-81ED-4DB2-BD59-A6C34878D82A}">
                    <a16:rowId xmlns:a16="http://schemas.microsoft.com/office/drawing/2014/main" val="2411318984"/>
                  </a:ext>
                </a:extLst>
              </a:tr>
              <a:tr h="324438">
                <a:tc>
                  <a:txBody>
                    <a:bodyPr/>
                    <a:lstStyle/>
                    <a:p>
                      <a:pPr algn="ctr"/>
                      <a:r>
                        <a:rPr lang="en-US" dirty="0"/>
                        <a:t>45</a:t>
                      </a:r>
                    </a:p>
                  </a:txBody>
                  <a:tcPr anchor="ctr"/>
                </a:tc>
                <a:tc>
                  <a:txBody>
                    <a:bodyPr/>
                    <a:lstStyle/>
                    <a:p>
                      <a:pPr algn="ctr"/>
                      <a:r>
                        <a:rPr lang="en-US" dirty="0"/>
                        <a:t>1,476,160</a:t>
                      </a:r>
                    </a:p>
                  </a:txBody>
                  <a:tcPr anchor="ctr"/>
                </a:tc>
                <a:tc>
                  <a:txBody>
                    <a:bodyPr/>
                    <a:lstStyle/>
                    <a:p>
                      <a:pPr algn="ctr"/>
                      <a:r>
                        <a:rPr lang="en-US" dirty="0"/>
                        <a:t>22.9%</a:t>
                      </a:r>
                    </a:p>
                  </a:txBody>
                  <a:tcPr anchor="ctr"/>
                </a:tc>
                <a:tc>
                  <a:txBody>
                    <a:bodyPr/>
                    <a:lstStyle/>
                    <a:p>
                      <a:pPr algn="ctr"/>
                      <a:r>
                        <a:rPr lang="en-US" dirty="0"/>
                        <a:t>24.7%</a:t>
                      </a:r>
                    </a:p>
                  </a:txBody>
                  <a:tcPr anchor="ctr"/>
                </a:tc>
                <a:tc>
                  <a:txBody>
                    <a:bodyPr/>
                    <a:lstStyle/>
                    <a:p>
                      <a:pPr algn="ctr"/>
                      <a:r>
                        <a:rPr lang="en-US" dirty="0"/>
                        <a:t>20.5%</a:t>
                      </a:r>
                    </a:p>
                  </a:txBody>
                  <a:tcPr anchor="ctr"/>
                </a:tc>
                <a:extLst>
                  <a:ext uri="{0D108BD9-81ED-4DB2-BD59-A6C34878D82A}">
                    <a16:rowId xmlns:a16="http://schemas.microsoft.com/office/drawing/2014/main" val="664767060"/>
                  </a:ext>
                </a:extLst>
              </a:tr>
              <a:tr h="324438">
                <a:tc>
                  <a:txBody>
                    <a:bodyPr/>
                    <a:lstStyle/>
                    <a:p>
                      <a:pPr algn="ctr"/>
                      <a:r>
                        <a:rPr lang="en-US" dirty="0"/>
                        <a:t>60</a:t>
                      </a:r>
                    </a:p>
                  </a:txBody>
                  <a:tcPr anchor="ctr"/>
                </a:tc>
                <a:tc>
                  <a:txBody>
                    <a:bodyPr/>
                    <a:lstStyle/>
                    <a:p>
                      <a:pPr algn="ctr"/>
                      <a:r>
                        <a:rPr lang="en-US" dirty="0"/>
                        <a:t>2,775,996</a:t>
                      </a:r>
                    </a:p>
                  </a:txBody>
                  <a:tcPr anchor="ctr"/>
                </a:tc>
                <a:tc>
                  <a:txBody>
                    <a:bodyPr/>
                    <a:lstStyle/>
                    <a:p>
                      <a:pPr algn="ctr"/>
                      <a:r>
                        <a:rPr lang="en-US" dirty="0"/>
                        <a:t>22.5%</a:t>
                      </a:r>
                    </a:p>
                  </a:txBody>
                  <a:tcPr anchor="ctr"/>
                </a:tc>
                <a:tc>
                  <a:txBody>
                    <a:bodyPr/>
                    <a:lstStyle/>
                    <a:p>
                      <a:pPr algn="ctr"/>
                      <a:r>
                        <a:rPr lang="en-US" dirty="0"/>
                        <a:t>24.4%</a:t>
                      </a:r>
                    </a:p>
                  </a:txBody>
                  <a:tcPr anchor="ctr"/>
                </a:tc>
                <a:tc>
                  <a:txBody>
                    <a:bodyPr/>
                    <a:lstStyle/>
                    <a:p>
                      <a:pPr algn="ctr"/>
                      <a:r>
                        <a:rPr lang="en-US" dirty="0"/>
                        <a:t>20.9%</a:t>
                      </a:r>
                    </a:p>
                  </a:txBody>
                  <a:tcPr anchor="ctr"/>
                </a:tc>
                <a:extLst>
                  <a:ext uri="{0D108BD9-81ED-4DB2-BD59-A6C34878D82A}">
                    <a16:rowId xmlns:a16="http://schemas.microsoft.com/office/drawing/2014/main" val="3309366317"/>
                  </a:ext>
                </a:extLst>
              </a:tr>
            </a:tbl>
          </a:graphicData>
        </a:graphic>
      </p:graphicFrame>
      <p:sp>
        <p:nvSpPr>
          <p:cNvPr id="2" name="TextBox 1">
            <a:extLst>
              <a:ext uri="{FF2B5EF4-FFF2-40B4-BE49-F238E27FC236}">
                <a16:creationId xmlns:a16="http://schemas.microsoft.com/office/drawing/2014/main" id="{FB1495A2-CF1D-43FE-B93F-990D53313891}"/>
              </a:ext>
            </a:extLst>
          </p:cNvPr>
          <p:cNvSpPr txBox="1"/>
          <p:nvPr/>
        </p:nvSpPr>
        <p:spPr>
          <a:xfrm>
            <a:off x="273188" y="3566770"/>
            <a:ext cx="6150802" cy="923330"/>
          </a:xfrm>
          <a:prstGeom prst="rect">
            <a:avLst/>
          </a:prstGeom>
          <a:noFill/>
        </p:spPr>
        <p:txBody>
          <a:bodyPr wrap="square" rtlCol="0">
            <a:spAutoFit/>
          </a:bodyPr>
          <a:lstStyle/>
          <a:p>
            <a:pPr marL="285750" indent="-285750">
              <a:buFont typeface="Courier New" panose="02070309020205020404" pitchFamily="49" charset="0"/>
              <a:buChar char="o"/>
            </a:pPr>
            <a:r>
              <a:rPr lang="en-US" dirty="0"/>
              <a:t>The resident employed labor force varies between 80,000 individuals at 15-mile radius to almost 2.77 million individuals at the 60-mile radius region.</a:t>
            </a:r>
          </a:p>
        </p:txBody>
      </p:sp>
      <p:pic>
        <p:nvPicPr>
          <p:cNvPr id="17" name="Picture 16">
            <a:extLst>
              <a:ext uri="{FF2B5EF4-FFF2-40B4-BE49-F238E27FC236}">
                <a16:creationId xmlns:a16="http://schemas.microsoft.com/office/drawing/2014/main" id="{60635780-3C21-46C2-8FA6-8BAC96B3BEFA}"/>
              </a:ext>
            </a:extLst>
          </p:cNvPr>
          <p:cNvPicPr>
            <a:picLocks noChangeAspect="1"/>
          </p:cNvPicPr>
          <p:nvPr/>
        </p:nvPicPr>
        <p:blipFill>
          <a:blip r:embed="rId5"/>
          <a:stretch>
            <a:fillRect/>
          </a:stretch>
        </p:blipFill>
        <p:spPr>
          <a:xfrm>
            <a:off x="6662249" y="172522"/>
            <a:ext cx="5131932" cy="6654495"/>
          </a:xfrm>
          <a:prstGeom prst="rect">
            <a:avLst/>
          </a:prstGeom>
        </p:spPr>
      </p:pic>
    </p:spTree>
    <p:extLst>
      <p:ext uri="{BB962C8B-B14F-4D97-AF65-F5344CB8AC3E}">
        <p14:creationId xmlns:p14="http://schemas.microsoft.com/office/powerpoint/2010/main" val="123245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D39CE3B-6FDE-4D08-9033-816BC8A9137F}"/>
              </a:ext>
            </a:extLst>
          </p:cNvPr>
          <p:cNvSpPr txBox="1"/>
          <p:nvPr/>
        </p:nvSpPr>
        <p:spPr>
          <a:xfrm>
            <a:off x="11336936" y="82453"/>
            <a:ext cx="78486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4B517-158F-4483-9C40-A904D44BEA16}" type="slidenum">
              <a:rPr kumimoji="0" lang="en-US" sz="1200" b="0" i="0" u="none" strike="noStrike" kern="1200" cap="none" spc="0" normalizeH="0" baseline="0" noProof="0" smtClean="0">
                <a:ln>
                  <a:noFill/>
                </a:ln>
                <a:solidFill>
                  <a:srgbClr val="858591"/>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858591"/>
              </a:solidFill>
              <a:effectLst/>
              <a:uLnTx/>
              <a:uFillTx/>
              <a:latin typeface="Arial" panose="020B0604020202020204" pitchFamily="34" charset="0"/>
              <a:ea typeface="+mn-ea"/>
              <a:cs typeface="+mn-cs"/>
            </a:endParaRPr>
          </a:p>
        </p:txBody>
      </p:sp>
      <p:sp>
        <p:nvSpPr>
          <p:cNvPr id="21" name="Title 1">
            <a:extLst>
              <a:ext uri="{FF2B5EF4-FFF2-40B4-BE49-F238E27FC236}">
                <a16:creationId xmlns:a16="http://schemas.microsoft.com/office/drawing/2014/main" id="{B316416B-A9FE-4733-B923-B3A55B35BCEB}"/>
              </a:ext>
            </a:extLst>
          </p:cNvPr>
          <p:cNvSpPr txBox="1">
            <a:spLocks/>
          </p:cNvSpPr>
          <p:nvPr/>
        </p:nvSpPr>
        <p:spPr>
          <a:xfrm>
            <a:off x="217375" y="6615659"/>
            <a:ext cx="4188823" cy="219985"/>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000" b="0" i="1" u="none" strike="noStrike" kern="1200" cap="none" spc="0" normalizeH="0" baseline="0" noProof="0" dirty="0">
                <a:ln>
                  <a:noFill/>
                </a:ln>
                <a:solidFill>
                  <a:srgbClr val="FFFFFF">
                    <a:lumMod val="50000"/>
                  </a:srgbClr>
                </a:solidFill>
                <a:effectLst/>
                <a:uLnTx/>
                <a:uFillTx/>
                <a:latin typeface="Calibri" panose="020F0502020204030204" pitchFamily="34" charset="0"/>
                <a:ea typeface="+mj-ea"/>
                <a:cs typeface="Calibri" panose="020F0502020204030204" pitchFamily="34" charset="0"/>
              </a:rPr>
              <a:t>Data Snapshot </a:t>
            </a:r>
            <a:r>
              <a:rPr kumimoji="0" lang="en-US" sz="1000" b="0" i="1" u="none" strike="noStrike" kern="1200" cap="none" spc="0" normalizeH="0" baseline="0" noProof="0" dirty="0">
                <a:ln>
                  <a:noFill/>
                </a:ln>
                <a:solidFill>
                  <a:srgbClr val="2FAB8B"/>
                </a:solidFill>
                <a:effectLst/>
                <a:uLnTx/>
                <a:uFillTx/>
                <a:latin typeface="Calibri" panose="020F0502020204030204" pitchFamily="34" charset="0"/>
                <a:ea typeface="+mj-ea"/>
                <a:cs typeface="Calibri" panose="020F0502020204030204" pitchFamily="34" charset="0"/>
              </a:rPr>
              <a:t>// </a:t>
            </a:r>
            <a:r>
              <a:rPr kumimoji="0" lang="en-US" sz="1000" b="0" i="0" u="none" strike="noStrike" kern="1200" cap="none" spc="0" normalizeH="0" baseline="0" noProof="0" dirty="0">
                <a:ln>
                  <a:noFill/>
                </a:ln>
                <a:solidFill>
                  <a:srgbClr val="2FAB8B"/>
                </a:solidFill>
                <a:effectLst/>
                <a:uLnTx/>
                <a:uFillTx/>
                <a:latin typeface="Calibri Light" panose="020F0302020204030204" pitchFamily="34" charset="0"/>
                <a:ea typeface="+mj-ea"/>
                <a:cs typeface="Calibri Light" panose="020F0302020204030204" pitchFamily="34" charset="0"/>
              </a:rPr>
              <a:t>Wayne County, IN</a:t>
            </a:r>
            <a:endParaRPr kumimoji="0" lang="en-US" sz="1000" b="0" i="1" u="none" strike="noStrike" kern="1200" cap="none" spc="-150" normalizeH="0" baseline="0" noProof="0" dirty="0">
              <a:ln>
                <a:noFill/>
              </a:ln>
              <a:solidFill>
                <a:srgbClr val="2FAB8B"/>
              </a:solidFill>
              <a:effectLst/>
              <a:uLnTx/>
              <a:uFillTx/>
              <a:latin typeface="Calibri" panose="020F0502020204030204" pitchFamily="34" charset="0"/>
              <a:ea typeface="+mj-ea"/>
              <a:cs typeface="Calibri" panose="020F0502020204030204" pitchFamily="34" charset="0"/>
            </a:endParaRPr>
          </a:p>
        </p:txBody>
      </p:sp>
      <p:pic>
        <p:nvPicPr>
          <p:cNvPr id="22" name="Picture 21">
            <a:extLst>
              <a:ext uri="{FF2B5EF4-FFF2-40B4-BE49-F238E27FC236}">
                <a16:creationId xmlns:a16="http://schemas.microsoft.com/office/drawing/2014/main" id="{35F3CFD5-08F8-4BF8-8630-66298C890631}"/>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4470" y="6637048"/>
            <a:ext cx="128718" cy="128718"/>
          </a:xfrm>
          <a:prstGeom prst="rect">
            <a:avLst/>
          </a:prstGeom>
        </p:spPr>
      </p:pic>
      <p:sp>
        <p:nvSpPr>
          <p:cNvPr id="14" name="TextBox 13"/>
          <p:cNvSpPr txBox="1"/>
          <p:nvPr/>
        </p:nvSpPr>
        <p:spPr>
          <a:xfrm>
            <a:off x="-224925" y="6258717"/>
            <a:ext cx="1436914"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2F2F5">
                    <a:lumMod val="10000"/>
                  </a:srgbClr>
                </a:solidFill>
                <a:effectLst/>
                <a:uLnTx/>
                <a:uFillTx/>
                <a:latin typeface="Calibri" panose="020F0502020204030204" pitchFamily="34" charset="0"/>
                <a:ea typeface="+mn-ea"/>
                <a:cs typeface="Calibri" panose="020F0502020204030204" pitchFamily="34" charset="0"/>
              </a:rPr>
              <a:t>Source: On The Map </a:t>
            </a:r>
          </a:p>
        </p:txBody>
      </p:sp>
      <p:sp>
        <p:nvSpPr>
          <p:cNvPr id="25" name="Rectangle 24">
            <a:extLst>
              <a:ext uri="{FF2B5EF4-FFF2-40B4-BE49-F238E27FC236}">
                <a16:creationId xmlns:a16="http://schemas.microsoft.com/office/drawing/2014/main" id="{82307B17-8B49-47FC-8E84-63C67812B1D3}"/>
              </a:ext>
            </a:extLst>
          </p:cNvPr>
          <p:cNvSpPr/>
          <p:nvPr/>
        </p:nvSpPr>
        <p:spPr>
          <a:xfrm>
            <a:off x="137898" y="220952"/>
            <a:ext cx="3110627" cy="409819"/>
          </a:xfrm>
          <a:prstGeom prst="rect">
            <a:avLst/>
          </a:prstGeom>
          <a:solidFill>
            <a:srgbClr val="00206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6" name="Title 1">
            <a:extLst>
              <a:ext uri="{FF2B5EF4-FFF2-40B4-BE49-F238E27FC236}">
                <a16:creationId xmlns:a16="http://schemas.microsoft.com/office/drawing/2014/main" id="{807FBBFA-2361-4A83-BFF2-FB07131A7C52}"/>
              </a:ext>
            </a:extLst>
          </p:cNvPr>
          <p:cNvSpPr txBox="1">
            <a:spLocks/>
          </p:cNvSpPr>
          <p:nvPr/>
        </p:nvSpPr>
        <p:spPr>
          <a:xfrm>
            <a:off x="624319" y="315421"/>
            <a:ext cx="2843721" cy="248458"/>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j-ea"/>
                <a:cs typeface="Adobe Arabic" panose="02040503050201020203" pitchFamily="18" charset="-78"/>
              </a:rPr>
              <a:t>Labor Market</a:t>
            </a:r>
            <a:endParaRPr kumimoji="0" lang="en-US" sz="1600" b="1" i="0" u="none" strike="noStrike" kern="1200" cap="none" spc="-150" normalizeH="0" baseline="0" noProof="0" dirty="0">
              <a:ln>
                <a:noFill/>
              </a:ln>
              <a:solidFill>
                <a:srgbClr val="FFFFFF"/>
              </a:solidFill>
              <a:effectLst/>
              <a:uLnTx/>
              <a:uFillTx/>
              <a:latin typeface="Franklin Gothic Book" panose="020B0503020102020204" pitchFamily="34" charset="0"/>
              <a:ea typeface="+mj-ea"/>
              <a:cs typeface="+mj-cs"/>
            </a:endParaRPr>
          </a:p>
        </p:txBody>
      </p:sp>
      <p:sp>
        <p:nvSpPr>
          <p:cNvPr id="27" name="Freeform: Shape 25">
            <a:extLst>
              <a:ext uri="{FF2B5EF4-FFF2-40B4-BE49-F238E27FC236}">
                <a16:creationId xmlns:a16="http://schemas.microsoft.com/office/drawing/2014/main" id="{701FAF17-F3E7-44F0-812B-DDDA7617F19C}"/>
              </a:ext>
            </a:extLst>
          </p:cNvPr>
          <p:cNvSpPr>
            <a:spLocks/>
          </p:cNvSpPr>
          <p:nvPr/>
        </p:nvSpPr>
        <p:spPr bwMode="auto">
          <a:xfrm>
            <a:off x="211837" y="299953"/>
            <a:ext cx="404801" cy="255380"/>
          </a:xfrm>
          <a:custGeom>
            <a:avLst/>
            <a:gdLst>
              <a:gd name="connsiteX0" fmla="*/ 518456 w 1344567"/>
              <a:gd name="connsiteY0" fmla="*/ 0 h 848259"/>
              <a:gd name="connsiteX1" fmla="*/ 545338 w 1344567"/>
              <a:gd name="connsiteY1" fmla="*/ 3757 h 848259"/>
              <a:gd name="connsiteX2" fmla="*/ 533390 w 1344567"/>
              <a:gd name="connsiteY2" fmla="*/ 24800 h 848259"/>
              <a:gd name="connsiteX3" fmla="*/ 625986 w 1344567"/>
              <a:gd name="connsiteY3" fmla="*/ 139031 h 848259"/>
              <a:gd name="connsiteX4" fmla="*/ 625986 w 1344567"/>
              <a:gd name="connsiteY4" fmla="*/ 301360 h 848259"/>
              <a:gd name="connsiteX5" fmla="*/ 646894 w 1344567"/>
              <a:gd name="connsiteY5" fmla="*/ 322402 h 848259"/>
              <a:gd name="connsiteX6" fmla="*/ 611051 w 1344567"/>
              <a:gd name="connsiteY6" fmla="*/ 427615 h 848259"/>
              <a:gd name="connsiteX7" fmla="*/ 584168 w 1344567"/>
              <a:gd name="connsiteY7" fmla="*/ 529822 h 848259"/>
              <a:gd name="connsiteX8" fmla="*/ 587155 w 1344567"/>
              <a:gd name="connsiteY8" fmla="*/ 601968 h 848259"/>
              <a:gd name="connsiteX9" fmla="*/ 605077 w 1344567"/>
              <a:gd name="connsiteY9" fmla="*/ 601968 h 848259"/>
              <a:gd name="connsiteX10" fmla="*/ 625986 w 1344567"/>
              <a:gd name="connsiteY10" fmla="*/ 671108 h 848259"/>
              <a:gd name="connsiteX11" fmla="*/ 760398 w 1344567"/>
              <a:gd name="connsiteY11" fmla="*/ 716199 h 848259"/>
              <a:gd name="connsiteX12" fmla="*/ 870915 w 1344567"/>
              <a:gd name="connsiteY12" fmla="*/ 725218 h 848259"/>
              <a:gd name="connsiteX13" fmla="*/ 900784 w 1344567"/>
              <a:gd name="connsiteY13" fmla="*/ 595956 h 848259"/>
              <a:gd name="connsiteX14" fmla="*/ 873902 w 1344567"/>
              <a:gd name="connsiteY14" fmla="*/ 526816 h 848259"/>
              <a:gd name="connsiteX15" fmla="*/ 855980 w 1344567"/>
              <a:gd name="connsiteY15" fmla="*/ 532828 h 848259"/>
              <a:gd name="connsiteX16" fmla="*/ 823124 w 1344567"/>
              <a:gd name="connsiteY16" fmla="*/ 490743 h 848259"/>
              <a:gd name="connsiteX17" fmla="*/ 805202 w 1344567"/>
              <a:gd name="connsiteY17" fmla="*/ 439640 h 848259"/>
              <a:gd name="connsiteX18" fmla="*/ 829098 w 1344567"/>
              <a:gd name="connsiteY18" fmla="*/ 406573 h 848259"/>
              <a:gd name="connsiteX19" fmla="*/ 826111 w 1344567"/>
              <a:gd name="connsiteY19" fmla="*/ 376512 h 848259"/>
              <a:gd name="connsiteX20" fmla="*/ 811176 w 1344567"/>
              <a:gd name="connsiteY20" fmla="*/ 355469 h 848259"/>
              <a:gd name="connsiteX21" fmla="*/ 802215 w 1344567"/>
              <a:gd name="connsiteY21" fmla="*/ 295348 h 848259"/>
              <a:gd name="connsiteX22" fmla="*/ 808189 w 1344567"/>
              <a:gd name="connsiteY22" fmla="*/ 259275 h 848259"/>
              <a:gd name="connsiteX23" fmla="*/ 826111 w 1344567"/>
              <a:gd name="connsiteY23" fmla="*/ 181116 h 848259"/>
              <a:gd name="connsiteX24" fmla="*/ 873902 w 1344567"/>
              <a:gd name="connsiteY24" fmla="*/ 27806 h 848259"/>
              <a:gd name="connsiteX25" fmla="*/ 1020262 w 1344567"/>
              <a:gd name="connsiteY25" fmla="*/ 75903 h 848259"/>
              <a:gd name="connsiteX26" fmla="*/ 1130779 w 1344567"/>
              <a:gd name="connsiteY26" fmla="*/ 24800 h 848259"/>
              <a:gd name="connsiteX27" fmla="*/ 1181557 w 1344567"/>
              <a:gd name="connsiteY27" fmla="*/ 172098 h 848259"/>
              <a:gd name="connsiteX28" fmla="*/ 1205452 w 1344567"/>
              <a:gd name="connsiteY28" fmla="*/ 253262 h 848259"/>
              <a:gd name="connsiteX29" fmla="*/ 1205452 w 1344567"/>
              <a:gd name="connsiteY29" fmla="*/ 304366 h 848259"/>
              <a:gd name="connsiteX30" fmla="*/ 1199479 w 1344567"/>
              <a:gd name="connsiteY30" fmla="*/ 364488 h 848259"/>
              <a:gd name="connsiteX31" fmla="*/ 1181557 w 1344567"/>
              <a:gd name="connsiteY31" fmla="*/ 403567 h 848259"/>
              <a:gd name="connsiteX32" fmla="*/ 1205452 w 1344567"/>
              <a:gd name="connsiteY32" fmla="*/ 412585 h 848259"/>
              <a:gd name="connsiteX33" fmla="*/ 1199479 w 1344567"/>
              <a:gd name="connsiteY33" fmla="*/ 463688 h 848259"/>
              <a:gd name="connsiteX34" fmla="*/ 1181557 w 1344567"/>
              <a:gd name="connsiteY34" fmla="*/ 505773 h 848259"/>
              <a:gd name="connsiteX35" fmla="*/ 1145714 w 1344567"/>
              <a:gd name="connsiteY35" fmla="*/ 529822 h 848259"/>
              <a:gd name="connsiteX36" fmla="*/ 1118831 w 1344567"/>
              <a:gd name="connsiteY36" fmla="*/ 722212 h 848259"/>
              <a:gd name="connsiteX37" fmla="*/ 1124805 w 1344567"/>
              <a:gd name="connsiteY37" fmla="*/ 734236 h 848259"/>
              <a:gd name="connsiteX38" fmla="*/ 1325164 w 1344567"/>
              <a:gd name="connsiteY38" fmla="*/ 778623 h 848259"/>
              <a:gd name="connsiteX39" fmla="*/ 1344567 w 1344567"/>
              <a:gd name="connsiteY39" fmla="*/ 785043 h 848259"/>
              <a:gd name="connsiteX40" fmla="*/ 1344567 w 1344567"/>
              <a:gd name="connsiteY40" fmla="*/ 848259 h 848259"/>
              <a:gd name="connsiteX41" fmla="*/ 0 w 1344567"/>
              <a:gd name="connsiteY41" fmla="*/ 848259 h 848259"/>
              <a:gd name="connsiteX42" fmla="*/ 0 w 1344567"/>
              <a:gd name="connsiteY42" fmla="*/ 781828 h 848259"/>
              <a:gd name="connsiteX43" fmla="*/ 28597 w 1344567"/>
              <a:gd name="connsiteY43" fmla="*/ 758285 h 848259"/>
              <a:gd name="connsiteX44" fmla="*/ 306383 w 1344567"/>
              <a:gd name="connsiteY44" fmla="*/ 665096 h 848259"/>
              <a:gd name="connsiteX45" fmla="*/ 309370 w 1344567"/>
              <a:gd name="connsiteY45" fmla="*/ 616999 h 848259"/>
              <a:gd name="connsiteX46" fmla="*/ 330278 w 1344567"/>
              <a:gd name="connsiteY46" fmla="*/ 613992 h 848259"/>
              <a:gd name="connsiteX47" fmla="*/ 336252 w 1344567"/>
              <a:gd name="connsiteY47" fmla="*/ 523810 h 848259"/>
              <a:gd name="connsiteX48" fmla="*/ 297422 w 1344567"/>
              <a:gd name="connsiteY48" fmla="*/ 427615 h 848259"/>
              <a:gd name="connsiteX49" fmla="*/ 267553 w 1344567"/>
              <a:gd name="connsiteY49" fmla="*/ 400561 h 848259"/>
              <a:gd name="connsiteX50" fmla="*/ 264566 w 1344567"/>
              <a:gd name="connsiteY50" fmla="*/ 337433 h 848259"/>
              <a:gd name="connsiteX51" fmla="*/ 288461 w 1344567"/>
              <a:gd name="connsiteY51" fmla="*/ 301360 h 848259"/>
              <a:gd name="connsiteX52" fmla="*/ 288461 w 1344567"/>
              <a:gd name="connsiteY52" fmla="*/ 120995 h 848259"/>
              <a:gd name="connsiteX53" fmla="*/ 500534 w 1344567"/>
              <a:gd name="connsiteY53" fmla="*/ 751 h 848259"/>
              <a:gd name="connsiteX54" fmla="*/ 518456 w 1344567"/>
              <a:gd name="connsiteY54" fmla="*/ 0 h 84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44567" h="848259">
                <a:moveTo>
                  <a:pt x="518456" y="0"/>
                </a:moveTo>
                <a:cubicBezTo>
                  <a:pt x="528163" y="0"/>
                  <a:pt x="539364" y="751"/>
                  <a:pt x="545338" y="3757"/>
                </a:cubicBezTo>
                <a:cubicBezTo>
                  <a:pt x="554299" y="3757"/>
                  <a:pt x="551312" y="6764"/>
                  <a:pt x="533390" y="24800"/>
                </a:cubicBezTo>
                <a:cubicBezTo>
                  <a:pt x="533390" y="24800"/>
                  <a:pt x="605077" y="69891"/>
                  <a:pt x="625986" y="139031"/>
                </a:cubicBezTo>
                <a:cubicBezTo>
                  <a:pt x="640920" y="181116"/>
                  <a:pt x="634946" y="274305"/>
                  <a:pt x="625986" y="301360"/>
                </a:cubicBezTo>
                <a:cubicBezTo>
                  <a:pt x="625986" y="301360"/>
                  <a:pt x="649881" y="295348"/>
                  <a:pt x="646894" y="322402"/>
                </a:cubicBezTo>
                <a:cubicBezTo>
                  <a:pt x="640920" y="364488"/>
                  <a:pt x="640920" y="442646"/>
                  <a:pt x="611051" y="427615"/>
                </a:cubicBezTo>
                <a:cubicBezTo>
                  <a:pt x="611051" y="427615"/>
                  <a:pt x="611051" y="511786"/>
                  <a:pt x="584168" y="529822"/>
                </a:cubicBezTo>
                <a:cubicBezTo>
                  <a:pt x="584168" y="529822"/>
                  <a:pt x="575208" y="598962"/>
                  <a:pt x="587155" y="601968"/>
                </a:cubicBezTo>
                <a:cubicBezTo>
                  <a:pt x="605077" y="601968"/>
                  <a:pt x="605077" y="601968"/>
                  <a:pt x="605077" y="601968"/>
                </a:cubicBezTo>
                <a:cubicBezTo>
                  <a:pt x="605077" y="601968"/>
                  <a:pt x="614038" y="659084"/>
                  <a:pt x="625986" y="671108"/>
                </a:cubicBezTo>
                <a:cubicBezTo>
                  <a:pt x="625986" y="671108"/>
                  <a:pt x="688711" y="698163"/>
                  <a:pt x="760398" y="716199"/>
                </a:cubicBezTo>
                <a:cubicBezTo>
                  <a:pt x="790267" y="722212"/>
                  <a:pt x="829098" y="725218"/>
                  <a:pt x="870915" y="725218"/>
                </a:cubicBezTo>
                <a:cubicBezTo>
                  <a:pt x="882863" y="689145"/>
                  <a:pt x="900784" y="680126"/>
                  <a:pt x="900784" y="595956"/>
                </a:cubicBezTo>
                <a:cubicBezTo>
                  <a:pt x="900784" y="562889"/>
                  <a:pt x="873902" y="526816"/>
                  <a:pt x="873902" y="526816"/>
                </a:cubicBezTo>
                <a:cubicBezTo>
                  <a:pt x="873902" y="526816"/>
                  <a:pt x="870915" y="538840"/>
                  <a:pt x="855980" y="532828"/>
                </a:cubicBezTo>
                <a:cubicBezTo>
                  <a:pt x="841045" y="526816"/>
                  <a:pt x="829098" y="505773"/>
                  <a:pt x="823124" y="490743"/>
                </a:cubicBezTo>
                <a:cubicBezTo>
                  <a:pt x="823124" y="472707"/>
                  <a:pt x="808189" y="445652"/>
                  <a:pt x="805202" y="439640"/>
                </a:cubicBezTo>
                <a:cubicBezTo>
                  <a:pt x="799228" y="427615"/>
                  <a:pt x="802215" y="406573"/>
                  <a:pt x="829098" y="406573"/>
                </a:cubicBezTo>
                <a:cubicBezTo>
                  <a:pt x="829098" y="406573"/>
                  <a:pt x="817150" y="385530"/>
                  <a:pt x="826111" y="376512"/>
                </a:cubicBezTo>
                <a:cubicBezTo>
                  <a:pt x="826111" y="376512"/>
                  <a:pt x="799228" y="379518"/>
                  <a:pt x="811176" y="355469"/>
                </a:cubicBezTo>
                <a:cubicBezTo>
                  <a:pt x="811176" y="355469"/>
                  <a:pt x="760398" y="337433"/>
                  <a:pt x="802215" y="295348"/>
                </a:cubicBezTo>
                <a:cubicBezTo>
                  <a:pt x="802215" y="295348"/>
                  <a:pt x="775333" y="265287"/>
                  <a:pt x="808189" y="259275"/>
                </a:cubicBezTo>
                <a:cubicBezTo>
                  <a:pt x="808189" y="259275"/>
                  <a:pt x="760398" y="202159"/>
                  <a:pt x="826111" y="181116"/>
                </a:cubicBezTo>
                <a:cubicBezTo>
                  <a:pt x="826111" y="181116"/>
                  <a:pt x="766372" y="33818"/>
                  <a:pt x="873902" y="27806"/>
                </a:cubicBezTo>
                <a:cubicBezTo>
                  <a:pt x="930654" y="18788"/>
                  <a:pt x="969484" y="54861"/>
                  <a:pt x="1020262" y="75903"/>
                </a:cubicBezTo>
                <a:cubicBezTo>
                  <a:pt x="1020262" y="75903"/>
                  <a:pt x="1091949" y="18788"/>
                  <a:pt x="1130779" y="24800"/>
                </a:cubicBezTo>
                <a:cubicBezTo>
                  <a:pt x="1202465" y="39830"/>
                  <a:pt x="1223374" y="108970"/>
                  <a:pt x="1181557" y="172098"/>
                </a:cubicBezTo>
                <a:cubicBezTo>
                  <a:pt x="1226361" y="160074"/>
                  <a:pt x="1241296" y="229214"/>
                  <a:pt x="1205452" y="253262"/>
                </a:cubicBezTo>
                <a:cubicBezTo>
                  <a:pt x="1205452" y="253262"/>
                  <a:pt x="1226361" y="277311"/>
                  <a:pt x="1205452" y="304366"/>
                </a:cubicBezTo>
                <a:cubicBezTo>
                  <a:pt x="1205452" y="304366"/>
                  <a:pt x="1238309" y="346451"/>
                  <a:pt x="1199479" y="364488"/>
                </a:cubicBezTo>
                <a:cubicBezTo>
                  <a:pt x="1199479" y="364488"/>
                  <a:pt x="1190518" y="391542"/>
                  <a:pt x="1181557" y="403567"/>
                </a:cubicBezTo>
                <a:cubicBezTo>
                  <a:pt x="1181557" y="403567"/>
                  <a:pt x="1199479" y="400561"/>
                  <a:pt x="1205452" y="412585"/>
                </a:cubicBezTo>
                <a:cubicBezTo>
                  <a:pt x="1211426" y="427615"/>
                  <a:pt x="1214413" y="442646"/>
                  <a:pt x="1199479" y="463688"/>
                </a:cubicBezTo>
                <a:cubicBezTo>
                  <a:pt x="1187531" y="481725"/>
                  <a:pt x="1184544" y="493749"/>
                  <a:pt x="1181557" y="505773"/>
                </a:cubicBezTo>
                <a:cubicBezTo>
                  <a:pt x="1175583" y="517798"/>
                  <a:pt x="1172596" y="547859"/>
                  <a:pt x="1145714" y="529822"/>
                </a:cubicBezTo>
                <a:cubicBezTo>
                  <a:pt x="1106883" y="577919"/>
                  <a:pt x="1091949" y="656078"/>
                  <a:pt x="1118831" y="722212"/>
                </a:cubicBezTo>
                <a:cubicBezTo>
                  <a:pt x="1124805" y="734236"/>
                  <a:pt x="1124805" y="734236"/>
                  <a:pt x="1124805" y="734236"/>
                </a:cubicBezTo>
                <a:cubicBezTo>
                  <a:pt x="1192011" y="747763"/>
                  <a:pt x="1269298" y="762982"/>
                  <a:pt x="1325164" y="778623"/>
                </a:cubicBezTo>
                <a:lnTo>
                  <a:pt x="1344567" y="785043"/>
                </a:lnTo>
                <a:lnTo>
                  <a:pt x="1344567" y="848259"/>
                </a:lnTo>
                <a:lnTo>
                  <a:pt x="0" y="848259"/>
                </a:lnTo>
                <a:lnTo>
                  <a:pt x="0" y="781828"/>
                </a:lnTo>
                <a:lnTo>
                  <a:pt x="28597" y="758285"/>
                </a:lnTo>
                <a:cubicBezTo>
                  <a:pt x="85349" y="731230"/>
                  <a:pt x="291448" y="671108"/>
                  <a:pt x="306383" y="665096"/>
                </a:cubicBezTo>
                <a:cubicBezTo>
                  <a:pt x="309370" y="616999"/>
                  <a:pt x="309370" y="616999"/>
                  <a:pt x="309370" y="616999"/>
                </a:cubicBezTo>
                <a:cubicBezTo>
                  <a:pt x="330278" y="613992"/>
                  <a:pt x="330278" y="613992"/>
                  <a:pt x="330278" y="613992"/>
                </a:cubicBezTo>
                <a:cubicBezTo>
                  <a:pt x="330278" y="613992"/>
                  <a:pt x="336252" y="535834"/>
                  <a:pt x="336252" y="523810"/>
                </a:cubicBezTo>
                <a:cubicBezTo>
                  <a:pt x="336252" y="523810"/>
                  <a:pt x="306383" y="463688"/>
                  <a:pt x="297422" y="427615"/>
                </a:cubicBezTo>
                <a:cubicBezTo>
                  <a:pt x="297422" y="427615"/>
                  <a:pt x="273526" y="427615"/>
                  <a:pt x="267553" y="400561"/>
                </a:cubicBezTo>
                <a:cubicBezTo>
                  <a:pt x="267553" y="373506"/>
                  <a:pt x="267553" y="355469"/>
                  <a:pt x="264566" y="337433"/>
                </a:cubicBezTo>
                <a:cubicBezTo>
                  <a:pt x="258592" y="316390"/>
                  <a:pt x="273526" y="295348"/>
                  <a:pt x="288461" y="301360"/>
                </a:cubicBezTo>
                <a:cubicBezTo>
                  <a:pt x="288461" y="301360"/>
                  <a:pt x="258592" y="163080"/>
                  <a:pt x="288461" y="120995"/>
                </a:cubicBezTo>
                <a:cubicBezTo>
                  <a:pt x="306383" y="93940"/>
                  <a:pt x="363135" y="24800"/>
                  <a:pt x="500534" y="751"/>
                </a:cubicBezTo>
                <a:cubicBezTo>
                  <a:pt x="500534" y="751"/>
                  <a:pt x="508748" y="0"/>
                  <a:pt x="518456" y="0"/>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4F1CC5A2-7B1F-4ECC-A4E0-FAE6B3278A6B}"/>
              </a:ext>
            </a:extLst>
          </p:cNvPr>
          <p:cNvSpPr txBox="1"/>
          <p:nvPr/>
        </p:nvSpPr>
        <p:spPr>
          <a:xfrm>
            <a:off x="474453" y="957532"/>
            <a:ext cx="11102196" cy="4893647"/>
          </a:xfrm>
          <a:prstGeom prst="rect">
            <a:avLst/>
          </a:prstGeom>
          <a:noFill/>
        </p:spPr>
        <p:txBody>
          <a:bodyPr wrap="square" rtlCol="0">
            <a:spAutoFit/>
          </a:bodyPr>
          <a:lstStyle/>
          <a:p>
            <a:pPr marL="285750" indent="-285750">
              <a:buFont typeface="Courier New" panose="02070309020205020404" pitchFamily="49" charset="0"/>
              <a:buChar char="o"/>
            </a:pPr>
            <a:r>
              <a:rPr lang="en-US" sz="2400" dirty="0"/>
              <a:t>The distance-based rings are drawn at 15, 30, 45, and 60-miles from the centroid of the Wayne County in Indiana.</a:t>
            </a:r>
          </a:p>
          <a:p>
            <a:pPr marL="285750" indent="-285750">
              <a:buFont typeface="Courier New" panose="02070309020205020404" pitchFamily="49" charset="0"/>
              <a:buChar char="o"/>
            </a:pPr>
            <a:endParaRPr lang="en-US" sz="2400" dirty="0"/>
          </a:p>
          <a:p>
            <a:pPr marL="285750" indent="-285750">
              <a:buFont typeface="Courier New" panose="02070309020205020404" pitchFamily="49" charset="0"/>
              <a:buChar char="o"/>
            </a:pPr>
            <a:r>
              <a:rPr lang="en-US" sz="2400" dirty="0"/>
              <a:t>The number of workers are employed residents or the working labor force living within the circular labor-market area.</a:t>
            </a:r>
          </a:p>
          <a:p>
            <a:pPr marL="285750" indent="-285750">
              <a:buFont typeface="Courier New" panose="02070309020205020404" pitchFamily="49" charset="0"/>
              <a:buChar char="o"/>
            </a:pPr>
            <a:endParaRPr lang="en-US" sz="2400" dirty="0"/>
          </a:p>
          <a:p>
            <a:pPr marL="285750" indent="-285750">
              <a:buFont typeface="Courier New" panose="02070309020205020404" pitchFamily="49" charset="0"/>
              <a:buChar char="o"/>
            </a:pPr>
            <a:r>
              <a:rPr lang="en-US" sz="2400" dirty="0"/>
              <a:t>For example, at 60-mile radius approximately 2.77 million working labor force are available. Nearly 23% of that labor force have high school or equivalent education; 24.4% have some college or associates degree; and 20.9% have bachelor’s or higher education.</a:t>
            </a:r>
          </a:p>
          <a:p>
            <a:pPr marL="285750" indent="-285750">
              <a:buFont typeface="Courier New" panose="02070309020205020404" pitchFamily="49" charset="0"/>
              <a:buChar char="o"/>
            </a:pPr>
            <a:endParaRPr lang="en-US" sz="2400" dirty="0"/>
          </a:p>
          <a:p>
            <a:pPr marL="285750" indent="-285750">
              <a:buFont typeface="Courier New" panose="02070309020205020404" pitchFamily="49" charset="0"/>
              <a:buChar char="o"/>
            </a:pPr>
            <a:r>
              <a:rPr lang="en-US" sz="2400" dirty="0"/>
              <a:t>The regional data are built by aggregating the census block level data, which is the most granular geography. Regional estimates are relatively more accurate.</a:t>
            </a:r>
          </a:p>
        </p:txBody>
      </p:sp>
    </p:spTree>
    <p:extLst>
      <p:ext uri="{BB962C8B-B14F-4D97-AF65-F5344CB8AC3E}">
        <p14:creationId xmlns:p14="http://schemas.microsoft.com/office/powerpoint/2010/main" val="2389444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7916" y="1695632"/>
            <a:ext cx="10549198" cy="385223"/>
          </a:xfrm>
        </p:spPr>
        <p:txBody>
          <a:bodyPr>
            <a:noAutofit/>
          </a:bodyPr>
          <a:lstStyle/>
          <a:p>
            <a:r>
              <a:rPr lang="en-US" sz="1600" dirty="0">
                <a:solidFill>
                  <a:schemeClr val="bg1">
                    <a:lumMod val="10000"/>
                  </a:schemeClr>
                </a:solidFill>
                <a:latin typeface="Calibri" panose="020F0502020204030204" pitchFamily="34" charset="0"/>
                <a:cs typeface="Calibri" panose="020F0502020204030204" pitchFamily="34" charset="0"/>
              </a:rPr>
              <a:t>This report was prepared by the Purdue Center for Regional Development.  </a:t>
            </a:r>
            <a:br>
              <a:rPr lang="en-US" sz="1600" dirty="0">
                <a:solidFill>
                  <a:schemeClr val="bg1">
                    <a:lumMod val="10000"/>
                  </a:schemeClr>
                </a:solidFill>
                <a:latin typeface="Calibri" panose="020F0502020204030204" pitchFamily="34" charset="0"/>
                <a:cs typeface="Calibri" panose="020F0502020204030204" pitchFamily="34" charset="0"/>
              </a:rPr>
            </a:br>
            <a:endParaRPr lang="en-US" sz="1600" dirty="0">
              <a:solidFill>
                <a:schemeClr val="bg1">
                  <a:lumMod val="10000"/>
                </a:schemeClr>
              </a:solidFill>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247A27D7-C7F4-43C8-AFCE-0C97DCFD8383}"/>
              </a:ext>
            </a:extLst>
          </p:cNvPr>
          <p:cNvGrpSpPr/>
          <p:nvPr/>
        </p:nvGrpSpPr>
        <p:grpSpPr>
          <a:xfrm>
            <a:off x="1730309" y="2695409"/>
            <a:ext cx="8544412" cy="2280251"/>
            <a:chOff x="1687450" y="3045617"/>
            <a:chExt cx="8544412" cy="2280251"/>
          </a:xfrm>
        </p:grpSpPr>
        <p:grpSp>
          <p:nvGrpSpPr>
            <p:cNvPr id="6" name="Group 5">
              <a:extLst>
                <a:ext uri="{FF2B5EF4-FFF2-40B4-BE49-F238E27FC236}">
                  <a16:creationId xmlns:a16="http://schemas.microsoft.com/office/drawing/2014/main" id="{B8D4D57C-5F6A-4B2E-B8E6-222CB713B093}"/>
                </a:ext>
              </a:extLst>
            </p:cNvPr>
            <p:cNvGrpSpPr/>
            <p:nvPr/>
          </p:nvGrpSpPr>
          <p:grpSpPr>
            <a:xfrm>
              <a:off x="1687450" y="3045617"/>
              <a:ext cx="8544412" cy="2280251"/>
              <a:chOff x="1634370" y="3026567"/>
              <a:chExt cx="8544412" cy="2280251"/>
            </a:xfrm>
          </p:grpSpPr>
          <p:sp>
            <p:nvSpPr>
              <p:cNvPr id="15" name="Rectangle 14"/>
              <p:cNvSpPr/>
              <p:nvPr/>
            </p:nvSpPr>
            <p:spPr>
              <a:xfrm>
                <a:off x="4964890" y="4229600"/>
                <a:ext cx="2211880" cy="1077218"/>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Data Analysis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Ben St. Germain</a:t>
                </a:r>
              </a:p>
              <a:p>
                <a:pPr marL="0" marR="0" lvl="0" indent="51435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mn-cs"/>
                </a:endParaRPr>
              </a:p>
            </p:txBody>
          </p:sp>
          <p:sp>
            <p:nvSpPr>
              <p:cNvPr id="16" name="Rectangle 15"/>
              <p:cNvSpPr/>
              <p:nvPr/>
            </p:nvSpPr>
            <p:spPr>
              <a:xfrm>
                <a:off x="1634370" y="4198372"/>
                <a:ext cx="2149632" cy="30777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Authors/Editors</a:t>
                </a:r>
              </a:p>
            </p:txBody>
          </p:sp>
          <p:sp>
            <p:nvSpPr>
              <p:cNvPr id="17" name="Rectangle 16"/>
              <p:cNvSpPr/>
              <p:nvPr/>
            </p:nvSpPr>
            <p:spPr>
              <a:xfrm>
                <a:off x="8580409" y="4263563"/>
                <a:ext cx="1598373" cy="80021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Report Design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Tyler Wright</a:t>
                </a:r>
              </a:p>
            </p:txBody>
          </p:sp>
          <p:cxnSp>
            <p:nvCxnSpPr>
              <p:cNvPr id="19" name="Straight Connector 18"/>
              <p:cNvCxnSpPr>
                <a:cxnSpLocks/>
              </p:cNvCxnSpPr>
              <p:nvPr/>
            </p:nvCxnSpPr>
            <p:spPr>
              <a:xfrm flipH="1">
                <a:off x="4373650" y="3079688"/>
                <a:ext cx="1" cy="222007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flipH="1">
                <a:off x="8014933" y="3026567"/>
                <a:ext cx="1" cy="2273194"/>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Graphic 7">
              <a:extLst>
                <a:ext uri="{FF2B5EF4-FFF2-40B4-BE49-F238E27FC236}">
                  <a16:creationId xmlns:a16="http://schemas.microsoft.com/office/drawing/2014/main" id="{DFAC8552-5840-498E-B2D6-F6D680BE42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7712" y="3159236"/>
              <a:ext cx="952500" cy="952500"/>
            </a:xfrm>
            <a:prstGeom prst="rect">
              <a:avLst/>
            </a:prstGeom>
          </p:spPr>
        </p:pic>
        <p:pic>
          <p:nvPicPr>
            <p:cNvPr id="10" name="Graphic 9">
              <a:extLst>
                <a:ext uri="{FF2B5EF4-FFF2-40B4-BE49-F238E27FC236}">
                  <a16:creationId xmlns:a16="http://schemas.microsoft.com/office/drawing/2014/main" id="{D7F8DEAB-EEF8-4E09-AEEC-DBA47650D7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7660" y="3173986"/>
              <a:ext cx="952500" cy="952500"/>
            </a:xfrm>
            <a:prstGeom prst="rect">
              <a:avLst/>
            </a:prstGeom>
          </p:spPr>
        </p:pic>
        <p:pic>
          <p:nvPicPr>
            <p:cNvPr id="37" name="Graphic 36">
              <a:extLst>
                <a:ext uri="{FF2B5EF4-FFF2-40B4-BE49-F238E27FC236}">
                  <a16:creationId xmlns:a16="http://schemas.microsoft.com/office/drawing/2014/main" id="{0040E903-1BA6-46A9-BF14-C5A12362EC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80250" y="3297811"/>
              <a:ext cx="704850" cy="704850"/>
            </a:xfrm>
            <a:prstGeom prst="rect">
              <a:avLst/>
            </a:prstGeom>
          </p:spPr>
        </p:pic>
      </p:grpSp>
      <p:sp>
        <p:nvSpPr>
          <p:cNvPr id="22" name="TextBox 21">
            <a:extLst>
              <a:ext uri="{FF2B5EF4-FFF2-40B4-BE49-F238E27FC236}">
                <a16:creationId xmlns:a16="http://schemas.microsoft.com/office/drawing/2014/main" id="{449E9147-9172-40AB-998C-146EBF1D94E4}"/>
              </a:ext>
            </a:extLst>
          </p:cNvPr>
          <p:cNvSpPr txBox="1"/>
          <p:nvPr/>
        </p:nvSpPr>
        <p:spPr>
          <a:xfrm>
            <a:off x="11336936" y="82453"/>
            <a:ext cx="78486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4B517-158F-4483-9C40-A904D44BEA16}" type="slidenum">
              <a:rPr kumimoji="0" lang="en-US" sz="1200" b="0" i="0" u="none" strike="noStrike" kern="1200" cap="none" spc="0" normalizeH="0" baseline="0" noProof="0" smtClean="0">
                <a:ln>
                  <a:noFill/>
                </a:ln>
                <a:solidFill>
                  <a:srgbClr val="858591"/>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858591"/>
              </a:solidFill>
              <a:effectLst/>
              <a:uLnTx/>
              <a:uFillTx/>
              <a:latin typeface="Arial" panose="020B0604020202020204" pitchFamily="34" charset="0"/>
              <a:ea typeface="+mn-ea"/>
              <a:cs typeface="+mn-cs"/>
            </a:endParaRPr>
          </a:p>
        </p:txBody>
      </p:sp>
      <p:cxnSp>
        <p:nvCxnSpPr>
          <p:cNvPr id="35" name="Straight Connector 34">
            <a:extLst>
              <a:ext uri="{FF2B5EF4-FFF2-40B4-BE49-F238E27FC236}">
                <a16:creationId xmlns:a16="http://schemas.microsoft.com/office/drawing/2014/main" id="{E0D9202F-B3FB-4331-9675-CD716A5D1EB8}"/>
              </a:ext>
            </a:extLst>
          </p:cNvPr>
          <p:cNvCxnSpPr>
            <a:cxnSpLocks/>
          </p:cNvCxnSpPr>
          <p:nvPr/>
        </p:nvCxnSpPr>
        <p:spPr>
          <a:xfrm>
            <a:off x="821401" y="1398397"/>
            <a:ext cx="10549198" cy="0"/>
          </a:xfrm>
          <a:prstGeom prst="line">
            <a:avLst/>
          </a:prstGeom>
          <a:ln w="12700" cap="sq">
            <a:solidFill>
              <a:schemeClr val="bg2">
                <a:lumMod val="6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03D4A40-5E0A-4092-8E27-4AF9F939F7DE}"/>
              </a:ext>
            </a:extLst>
          </p:cNvPr>
          <p:cNvSpPr txBox="1"/>
          <p:nvPr/>
        </p:nvSpPr>
        <p:spPr>
          <a:xfrm>
            <a:off x="787738" y="896892"/>
            <a:ext cx="4604285"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2F2F5">
                    <a:lumMod val="25000"/>
                  </a:srgbClr>
                </a:solidFill>
                <a:effectLst/>
                <a:uLnTx/>
                <a:uFillTx/>
                <a:latin typeface="Franklin Gothic Medium" panose="020B0603020102020204" pitchFamily="34" charset="0"/>
                <a:ea typeface="+mn-ea"/>
                <a:cs typeface="+mn-cs"/>
              </a:rPr>
              <a:t>Report Contributors</a:t>
            </a:r>
          </a:p>
        </p:txBody>
      </p:sp>
      <p:sp>
        <p:nvSpPr>
          <p:cNvPr id="39" name="Title 1">
            <a:extLst>
              <a:ext uri="{FF2B5EF4-FFF2-40B4-BE49-F238E27FC236}">
                <a16:creationId xmlns:a16="http://schemas.microsoft.com/office/drawing/2014/main" id="{901761BB-B6BD-4648-A4EF-A4BCE17FD4D9}"/>
              </a:ext>
            </a:extLst>
          </p:cNvPr>
          <p:cNvSpPr txBox="1">
            <a:spLocks/>
          </p:cNvSpPr>
          <p:nvPr/>
        </p:nvSpPr>
        <p:spPr>
          <a:xfrm>
            <a:off x="217375" y="6615659"/>
            <a:ext cx="4188823" cy="219985"/>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000" b="0" i="1" u="none" strike="noStrike" kern="1200" cap="none" spc="0" normalizeH="0" baseline="0" noProof="0" dirty="0">
                <a:ln>
                  <a:noFill/>
                </a:ln>
                <a:solidFill>
                  <a:srgbClr val="FFFFFF">
                    <a:lumMod val="50000"/>
                  </a:srgbClr>
                </a:solidFill>
                <a:effectLst/>
                <a:uLnTx/>
                <a:uFillTx/>
                <a:latin typeface="Calibri" panose="020F0502020204030204" pitchFamily="34" charset="0"/>
                <a:ea typeface="+mj-ea"/>
                <a:cs typeface="Calibri" panose="020F0502020204030204" pitchFamily="34" charset="0"/>
              </a:rPr>
              <a:t>Data Snapshot </a:t>
            </a:r>
            <a:r>
              <a:rPr kumimoji="0" lang="en-US" sz="1000" b="0" i="1" u="none" strike="noStrike" kern="1200" cap="none" spc="0" normalizeH="0" baseline="0" noProof="0" dirty="0">
                <a:ln>
                  <a:noFill/>
                </a:ln>
                <a:solidFill>
                  <a:srgbClr val="2FAB8B"/>
                </a:solidFill>
                <a:effectLst/>
                <a:uLnTx/>
                <a:uFillTx/>
                <a:latin typeface="Calibri" panose="020F0502020204030204" pitchFamily="34" charset="0"/>
                <a:ea typeface="+mj-ea"/>
                <a:cs typeface="Calibri" panose="020F0502020204030204" pitchFamily="34" charset="0"/>
              </a:rPr>
              <a:t>// </a:t>
            </a:r>
            <a:r>
              <a:rPr kumimoji="0" lang="en-US" sz="1000" b="0" i="0" u="none" strike="noStrike" kern="1200" cap="none" spc="0" normalizeH="0" baseline="0" noProof="0" dirty="0">
                <a:ln>
                  <a:noFill/>
                </a:ln>
                <a:solidFill>
                  <a:srgbClr val="2FAB8B"/>
                </a:solidFill>
                <a:effectLst/>
                <a:uLnTx/>
                <a:uFillTx/>
                <a:latin typeface="Calibri" panose="020F0502020204030204" pitchFamily="34" charset="0"/>
                <a:ea typeface="+mj-ea"/>
                <a:cs typeface="Calibri" panose="020F0502020204030204" pitchFamily="34" charset="0"/>
              </a:rPr>
              <a:t>Wayne</a:t>
            </a:r>
            <a:r>
              <a:rPr kumimoji="0" lang="en-US" sz="1000" b="0" i="0" u="none" strike="noStrike" kern="1200" cap="none" spc="0" normalizeH="0" baseline="0" noProof="0" dirty="0">
                <a:ln>
                  <a:noFill/>
                </a:ln>
                <a:solidFill>
                  <a:srgbClr val="2FAB8B"/>
                </a:solidFill>
                <a:effectLst/>
                <a:uLnTx/>
                <a:uFillTx/>
                <a:latin typeface="Calibri Light" panose="020F0302020204030204" pitchFamily="34" charset="0"/>
                <a:ea typeface="+mj-ea"/>
                <a:cs typeface="Calibri Light" panose="020F0302020204030204" pitchFamily="34" charset="0"/>
              </a:rPr>
              <a:t> County</a:t>
            </a:r>
            <a:endParaRPr kumimoji="0" lang="en-US" sz="1000" b="0" i="0" u="none" strike="noStrike" kern="1200" cap="none" spc="-150" normalizeH="0" baseline="0" noProof="0" dirty="0">
              <a:ln>
                <a:noFill/>
              </a:ln>
              <a:solidFill>
                <a:srgbClr val="2FAB8B"/>
              </a:solidFill>
              <a:effectLst/>
              <a:uLnTx/>
              <a:uFillTx/>
              <a:latin typeface="Calibri" panose="020F0502020204030204" pitchFamily="34" charset="0"/>
              <a:ea typeface="+mj-ea"/>
              <a:cs typeface="Calibri" panose="020F0502020204030204" pitchFamily="34" charset="0"/>
            </a:endParaRPr>
          </a:p>
        </p:txBody>
      </p:sp>
      <p:pic>
        <p:nvPicPr>
          <p:cNvPr id="40" name="Picture 39">
            <a:extLst>
              <a:ext uri="{FF2B5EF4-FFF2-40B4-BE49-F238E27FC236}">
                <a16:creationId xmlns:a16="http://schemas.microsoft.com/office/drawing/2014/main" id="{F208115C-B229-4AA0-B7F9-F413F950BBEC}"/>
              </a:ext>
            </a:extLst>
          </p:cNvPr>
          <p:cNvPicPr>
            <a:picLocks noChangeAspect="1"/>
          </p:cNvPicPr>
          <p:nvPr/>
        </p:nvPicPr>
        <p:blipFill>
          <a:blip r:embed="rId9" cstate="print">
            <a:extLst>
              <a:ext uri="{BEBA8EAE-BF5A-486C-A8C5-ECC9F3942E4B}">
                <a14:imgProps xmlns:a14="http://schemas.microsoft.com/office/drawing/2010/main">
                  <a14:imgLayer r:embed="rId10">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4470" y="6637048"/>
            <a:ext cx="128718" cy="128718"/>
          </a:xfrm>
          <a:prstGeom prst="rect">
            <a:avLst/>
          </a:prstGeom>
        </p:spPr>
      </p:pic>
      <p:grpSp>
        <p:nvGrpSpPr>
          <p:cNvPr id="23" name="Group 22">
            <a:extLst>
              <a:ext uri="{FF2B5EF4-FFF2-40B4-BE49-F238E27FC236}">
                <a16:creationId xmlns:a16="http://schemas.microsoft.com/office/drawing/2014/main" id="{C0A34B11-31F7-4B5F-B496-86FD673DBFFF}"/>
              </a:ext>
            </a:extLst>
          </p:cNvPr>
          <p:cNvGrpSpPr/>
          <p:nvPr/>
        </p:nvGrpSpPr>
        <p:grpSpPr>
          <a:xfrm>
            <a:off x="137898" y="148555"/>
            <a:ext cx="1530619" cy="409819"/>
            <a:chOff x="137898" y="148555"/>
            <a:chExt cx="1530619" cy="409819"/>
          </a:xfrm>
        </p:grpSpPr>
        <p:grpSp>
          <p:nvGrpSpPr>
            <p:cNvPr id="29" name="Group 28">
              <a:extLst>
                <a:ext uri="{FF2B5EF4-FFF2-40B4-BE49-F238E27FC236}">
                  <a16:creationId xmlns:a16="http://schemas.microsoft.com/office/drawing/2014/main" id="{8E09FD56-2B21-41AC-80C5-8E2833E3FC5E}"/>
                </a:ext>
              </a:extLst>
            </p:cNvPr>
            <p:cNvGrpSpPr/>
            <p:nvPr/>
          </p:nvGrpSpPr>
          <p:grpSpPr>
            <a:xfrm>
              <a:off x="137898" y="148555"/>
              <a:ext cx="1530619" cy="409819"/>
              <a:chOff x="137898" y="148555"/>
              <a:chExt cx="1530619" cy="409819"/>
            </a:xfrm>
          </p:grpSpPr>
          <p:sp>
            <p:nvSpPr>
              <p:cNvPr id="31" name="Rectangle 30">
                <a:extLst>
                  <a:ext uri="{FF2B5EF4-FFF2-40B4-BE49-F238E27FC236}">
                    <a16:creationId xmlns:a16="http://schemas.microsoft.com/office/drawing/2014/main" id="{BACAFDC5-6985-4569-9D45-E44F4F1C9453}"/>
                  </a:ext>
                </a:extLst>
              </p:cNvPr>
              <p:cNvSpPr/>
              <p:nvPr/>
            </p:nvSpPr>
            <p:spPr>
              <a:xfrm>
                <a:off x="137898" y="148555"/>
                <a:ext cx="1528532" cy="409819"/>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A091B"/>
                  </a:solidFill>
                  <a:effectLst/>
                  <a:uLnTx/>
                  <a:uFillTx/>
                  <a:latin typeface="Arial" panose="020B0604020202020204" pitchFamily="34" charset="0"/>
                  <a:ea typeface="+mn-ea"/>
                  <a:cs typeface="+mn-cs"/>
                </a:endParaRPr>
              </a:p>
            </p:txBody>
          </p:sp>
          <p:sp>
            <p:nvSpPr>
              <p:cNvPr id="32" name="Title 1">
                <a:extLst>
                  <a:ext uri="{FF2B5EF4-FFF2-40B4-BE49-F238E27FC236}">
                    <a16:creationId xmlns:a16="http://schemas.microsoft.com/office/drawing/2014/main" id="{BE2C1E45-5942-4387-A46B-C6F9C555D2CD}"/>
                  </a:ext>
                </a:extLst>
              </p:cNvPr>
              <p:cNvSpPr txBox="1">
                <a:spLocks/>
              </p:cNvSpPr>
              <p:nvPr/>
            </p:nvSpPr>
            <p:spPr>
              <a:xfrm>
                <a:off x="485834" y="216663"/>
                <a:ext cx="1182683" cy="248458"/>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j-ea"/>
                    <a:cs typeface="Adobe Arabic" panose="02040503050201020203" pitchFamily="18" charset="-78"/>
                  </a:rPr>
                  <a:t>Appendix</a:t>
                </a:r>
                <a:endParaRPr kumimoji="0" lang="en-US" sz="1600" b="1" i="0" u="none" strike="noStrike" kern="1200" cap="none" spc="-150" normalizeH="0" baseline="0" noProof="0" dirty="0">
                  <a:ln>
                    <a:noFill/>
                  </a:ln>
                  <a:solidFill>
                    <a:srgbClr val="FFFFFF"/>
                  </a:solidFill>
                  <a:effectLst/>
                  <a:uLnTx/>
                  <a:uFillTx/>
                  <a:latin typeface="Franklin Gothic Book" panose="020B0503020102020204" pitchFamily="34" charset="0"/>
                  <a:ea typeface="+mj-ea"/>
                  <a:cs typeface="+mj-cs"/>
                </a:endParaRPr>
              </a:p>
            </p:txBody>
          </p:sp>
        </p:grpSp>
        <p:pic>
          <p:nvPicPr>
            <p:cNvPr id="30" name="Graphic 29">
              <a:extLst>
                <a:ext uri="{FF2B5EF4-FFF2-40B4-BE49-F238E27FC236}">
                  <a16:creationId xmlns:a16="http://schemas.microsoft.com/office/drawing/2014/main" id="{EE724887-1507-4134-9D4F-C5C773B9352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7375" y="208122"/>
              <a:ext cx="283464" cy="283464"/>
            </a:xfrm>
            <a:prstGeom prst="rect">
              <a:avLst/>
            </a:prstGeom>
          </p:spPr>
        </p:pic>
      </p:grpSp>
      <p:sp>
        <p:nvSpPr>
          <p:cNvPr id="3" name="Rectangle 2">
            <a:extLst>
              <a:ext uri="{FF2B5EF4-FFF2-40B4-BE49-F238E27FC236}">
                <a16:creationId xmlns:a16="http://schemas.microsoft.com/office/drawing/2014/main" id="{989A58C4-2B7A-4D0A-A4C7-4C4ED8E94391}"/>
              </a:ext>
            </a:extLst>
          </p:cNvPr>
          <p:cNvSpPr/>
          <p:nvPr/>
        </p:nvSpPr>
        <p:spPr>
          <a:xfrm>
            <a:off x="-251179" y="4372742"/>
            <a:ext cx="6096000" cy="64633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Light" panose="020F0302020204030204" pitchFamily="34" charset="0"/>
                <a:cs typeface="Calibri Light" panose="020F0302020204030204" pitchFamily="34" charset="0"/>
              </a:rPr>
              <a:t>Ben St. Germain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Indraneel Kumar, Ph.D.</a:t>
            </a:r>
          </a:p>
        </p:txBody>
      </p:sp>
      <p:pic>
        <p:nvPicPr>
          <p:cNvPr id="5" name="Picture 4">
            <a:extLst>
              <a:ext uri="{FF2B5EF4-FFF2-40B4-BE49-F238E27FC236}">
                <a16:creationId xmlns:a16="http://schemas.microsoft.com/office/drawing/2014/main" id="{6F7DD8AE-1AE1-4A03-9F20-FDC1D21BCC1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38561" y="5156422"/>
            <a:ext cx="2036064" cy="1609344"/>
          </a:xfrm>
          <a:prstGeom prst="rect">
            <a:avLst/>
          </a:prstGeom>
        </p:spPr>
      </p:pic>
    </p:spTree>
    <p:extLst>
      <p:ext uri="{BB962C8B-B14F-4D97-AF65-F5344CB8AC3E}">
        <p14:creationId xmlns:p14="http://schemas.microsoft.com/office/powerpoint/2010/main" val="181396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D37E2D2-42C5-42F9-8572-E3C88333D495}"/>
              </a:ext>
            </a:extLst>
          </p:cNvPr>
          <p:cNvSpPr/>
          <p:nvPr/>
        </p:nvSpPr>
        <p:spPr>
          <a:xfrm>
            <a:off x="793434" y="1517522"/>
            <a:ext cx="1314925" cy="1161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3D6331B-5A50-4219-A5C9-E4FA4141628C}"/>
              </a:ext>
            </a:extLst>
          </p:cNvPr>
          <p:cNvSpPr/>
          <p:nvPr/>
        </p:nvSpPr>
        <p:spPr>
          <a:xfrm>
            <a:off x="6096000" y="1517522"/>
            <a:ext cx="1314925" cy="1161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1FE03C9C-5D66-4AAC-AA96-2DDCAA643DAA}"/>
              </a:ext>
            </a:extLst>
          </p:cNvPr>
          <p:cNvCxnSpPr>
            <a:cxnSpLocks/>
          </p:cNvCxnSpPr>
          <p:nvPr/>
        </p:nvCxnSpPr>
        <p:spPr>
          <a:xfrm>
            <a:off x="793434" y="1213055"/>
            <a:ext cx="10549198" cy="0"/>
          </a:xfrm>
          <a:prstGeom prst="line">
            <a:avLst/>
          </a:prstGeom>
          <a:ln w="12700" cap="sq">
            <a:solidFill>
              <a:schemeClr val="bg2">
                <a:lumMod val="6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751A38E-2482-47E1-90AA-E350681EB6AC}"/>
              </a:ext>
            </a:extLst>
          </p:cNvPr>
          <p:cNvSpPr txBox="1"/>
          <p:nvPr/>
        </p:nvSpPr>
        <p:spPr>
          <a:xfrm>
            <a:off x="793434" y="762282"/>
            <a:ext cx="10549198" cy="338554"/>
          </a:xfrm>
          <a:prstGeom prst="rect">
            <a:avLst/>
          </a:prstGeom>
          <a:noFill/>
        </p:spPr>
        <p:txBody>
          <a:bodyPr wrap="square" lIns="0" tIns="0" rIns="0" bIns="0" rtlCol="0">
            <a:spAutoFit/>
          </a:bodyPr>
          <a:lstStyle/>
          <a:p>
            <a:r>
              <a:rPr lang="en-US" sz="2200" dirty="0">
                <a:solidFill>
                  <a:srgbClr val="F2F2F5">
                    <a:lumMod val="25000"/>
                  </a:srgbClr>
                </a:solidFill>
                <a:latin typeface="Franklin Gothic Medium" panose="020B0603020102020204" pitchFamily="34" charset="0"/>
              </a:rPr>
              <a:t>Commuteshed &amp; Laborshed in 2021</a:t>
            </a:r>
          </a:p>
        </p:txBody>
      </p:sp>
      <p:sp>
        <p:nvSpPr>
          <p:cNvPr id="20" name="TextBox 19">
            <a:extLst>
              <a:ext uri="{FF2B5EF4-FFF2-40B4-BE49-F238E27FC236}">
                <a16:creationId xmlns:a16="http://schemas.microsoft.com/office/drawing/2014/main" id="{DD39CE3B-6FDE-4D08-9033-816BC8A9137F}"/>
              </a:ext>
            </a:extLst>
          </p:cNvPr>
          <p:cNvSpPr txBox="1"/>
          <p:nvPr/>
        </p:nvSpPr>
        <p:spPr>
          <a:xfrm>
            <a:off x="11336936" y="82453"/>
            <a:ext cx="784860" cy="276999"/>
          </a:xfrm>
          <a:prstGeom prst="rect">
            <a:avLst/>
          </a:prstGeom>
          <a:noFill/>
        </p:spPr>
        <p:txBody>
          <a:bodyPr wrap="square" rtlCol="0">
            <a:spAutoFit/>
          </a:bodyPr>
          <a:lstStyle/>
          <a:p>
            <a:pPr algn="r"/>
            <a:fld id="{7964B517-158F-4483-9C40-A904D44BEA16}" type="slidenum">
              <a:rPr lang="en-US" sz="1200" smtClean="0">
                <a:solidFill>
                  <a:srgbClr val="858591"/>
                </a:solidFill>
                <a:latin typeface="Arial" panose="020B0604020202020204" pitchFamily="34" charset="0"/>
              </a:rPr>
              <a:pPr algn="r"/>
              <a:t>2</a:t>
            </a:fld>
            <a:endParaRPr lang="en-US" sz="1200" dirty="0">
              <a:solidFill>
                <a:srgbClr val="858591"/>
              </a:solidFill>
              <a:latin typeface="Arial" panose="020B0604020202020204" pitchFamily="34" charset="0"/>
            </a:endParaRPr>
          </a:p>
        </p:txBody>
      </p:sp>
      <p:sp>
        <p:nvSpPr>
          <p:cNvPr id="21" name="Title 1">
            <a:extLst>
              <a:ext uri="{FF2B5EF4-FFF2-40B4-BE49-F238E27FC236}">
                <a16:creationId xmlns:a16="http://schemas.microsoft.com/office/drawing/2014/main" id="{B316416B-A9FE-4733-B923-B3A55B35BCEB}"/>
              </a:ext>
            </a:extLst>
          </p:cNvPr>
          <p:cNvSpPr txBox="1">
            <a:spLocks/>
          </p:cNvSpPr>
          <p:nvPr/>
        </p:nvSpPr>
        <p:spPr>
          <a:xfrm>
            <a:off x="217375" y="6615659"/>
            <a:ext cx="4188823" cy="219985"/>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1000" i="1" dirty="0">
                <a:solidFill>
                  <a:srgbClr val="FFFFFF">
                    <a:lumMod val="50000"/>
                  </a:srgbClr>
                </a:solidFill>
                <a:latin typeface="Calibri" panose="020F0502020204030204" pitchFamily="34" charset="0"/>
                <a:cs typeface="Calibri" panose="020F0502020204030204" pitchFamily="34" charset="0"/>
              </a:rPr>
              <a:t>Data Snapshot </a:t>
            </a:r>
            <a:r>
              <a:rPr lang="en-US" sz="1000" i="1" dirty="0">
                <a:solidFill>
                  <a:srgbClr val="2FAB8B"/>
                </a:solidFill>
                <a:latin typeface="Calibri" panose="020F0502020204030204" pitchFamily="34" charset="0"/>
                <a:cs typeface="Calibri" panose="020F0502020204030204" pitchFamily="34" charset="0"/>
              </a:rPr>
              <a:t>// </a:t>
            </a:r>
            <a:r>
              <a:rPr lang="en-US" sz="1000" dirty="0">
                <a:solidFill>
                  <a:srgbClr val="2FAB8B"/>
                </a:solidFill>
                <a:latin typeface="Calibri Light" panose="020F0302020204030204" pitchFamily="34" charset="0"/>
                <a:cs typeface="Calibri Light" panose="020F0302020204030204" pitchFamily="34" charset="0"/>
              </a:rPr>
              <a:t>Wayne County, IN</a:t>
            </a:r>
            <a:endParaRPr lang="en-US" sz="1000" i="1" spc="-150" dirty="0">
              <a:solidFill>
                <a:srgbClr val="2FAB8B"/>
              </a:solidFill>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35F3CFD5-08F8-4BF8-8630-66298C890631}"/>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4470" y="6637048"/>
            <a:ext cx="128718" cy="128718"/>
          </a:xfrm>
          <a:prstGeom prst="rect">
            <a:avLst/>
          </a:prstGeom>
        </p:spPr>
      </p:pic>
      <p:sp>
        <p:nvSpPr>
          <p:cNvPr id="14" name="TextBox 13"/>
          <p:cNvSpPr txBox="1"/>
          <p:nvPr/>
        </p:nvSpPr>
        <p:spPr>
          <a:xfrm>
            <a:off x="10618479" y="6594518"/>
            <a:ext cx="1436914" cy="230832"/>
          </a:xfrm>
          <a:prstGeom prst="rect">
            <a:avLst/>
          </a:prstGeom>
          <a:noFill/>
        </p:spPr>
        <p:txBody>
          <a:bodyPr wrap="square" rtlCol="0">
            <a:spAutoFit/>
          </a:bodyPr>
          <a:lstStyle/>
          <a:p>
            <a:pPr algn="r"/>
            <a:r>
              <a:rPr lang="en-US" sz="900" dirty="0">
                <a:solidFill>
                  <a:schemeClr val="bg1">
                    <a:lumMod val="10000"/>
                  </a:schemeClr>
                </a:solidFill>
                <a:latin typeface="Calibri" panose="020F0502020204030204" pitchFamily="34" charset="0"/>
                <a:cs typeface="Calibri" panose="020F0502020204030204" pitchFamily="34" charset="0"/>
              </a:rPr>
              <a:t>Source: On The Map </a:t>
            </a:r>
          </a:p>
        </p:txBody>
      </p:sp>
      <p:grpSp>
        <p:nvGrpSpPr>
          <p:cNvPr id="2" name="Group 1"/>
          <p:cNvGrpSpPr/>
          <p:nvPr/>
        </p:nvGrpSpPr>
        <p:grpSpPr>
          <a:xfrm>
            <a:off x="6281861" y="1610742"/>
            <a:ext cx="836391" cy="787315"/>
            <a:chOff x="501661" y="1464545"/>
            <a:chExt cx="836391" cy="787315"/>
          </a:xfrm>
        </p:grpSpPr>
        <p:pic>
          <p:nvPicPr>
            <p:cNvPr id="15" name="Picture 2" descr="https://cdn3.iconfinder.com/data/icons/iconic-1/32/curved_arrow-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294437" flipH="1">
              <a:off x="845821" y="1464545"/>
              <a:ext cx="343095" cy="275750"/>
            </a:xfrm>
            <a:prstGeom prst="rect">
              <a:avLst/>
            </a:prstGeom>
            <a:noFill/>
            <a:scene3d>
              <a:camera prst="orthographicFront">
                <a:rot lat="0" lon="0" rev="1800000"/>
              </a:camera>
              <a:lightRig rig="threePt" dir="t"/>
            </a:scene3d>
            <a:extLst>
              <a:ext uri="{909E8E84-426E-40DD-AFC4-6F175D3DCCD1}">
                <a14:hiddenFill xmlns:a14="http://schemas.microsoft.com/office/drawing/2010/main">
                  <a:solidFill>
                    <a:srgbClr val="FFFFFF"/>
                  </a:solidFill>
                </a14:hiddenFill>
              </a:ext>
            </a:extLst>
          </p:spPr>
        </p:pic>
        <p:pic>
          <p:nvPicPr>
            <p:cNvPr id="16" name="Picture 2" descr="https://cdn3.iconfinder.com/data/icons/iconic-1/32/curved_arrow-5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762519">
              <a:off x="501661" y="1956571"/>
              <a:ext cx="367406" cy="295289"/>
            </a:xfrm>
            <a:prstGeom prst="rect">
              <a:avLst/>
            </a:prstGeom>
            <a:noFill/>
            <a:scene3d>
              <a:camera prst="orthographicFront">
                <a:rot lat="0" lon="0" rev="4200000"/>
              </a:camera>
              <a:lightRig rig="threePt" dir="t"/>
            </a:scene3d>
            <a:extLst>
              <a:ext uri="{909E8E84-426E-40DD-AFC4-6F175D3DCCD1}">
                <a14:hiddenFill xmlns:a14="http://schemas.microsoft.com/office/drawing/2010/main">
                  <a:solidFill>
                    <a:srgbClr val="FFFFFF"/>
                  </a:solidFill>
                </a14:hiddenFill>
              </a:ext>
            </a:extLst>
          </p:spPr>
        </p:pic>
        <p:sp>
          <p:nvSpPr>
            <p:cNvPr id="17" name="Rectangle 16"/>
            <p:cNvSpPr/>
            <p:nvPr/>
          </p:nvSpPr>
          <p:spPr>
            <a:xfrm>
              <a:off x="560857" y="1663961"/>
              <a:ext cx="777195" cy="307777"/>
            </a:xfrm>
            <a:prstGeom prst="rect">
              <a:avLst/>
            </a:prstGeom>
          </p:spPr>
          <p:txBody>
            <a:bodyPr wrap="square">
              <a:spAutoFit/>
            </a:bodyPr>
            <a:lstStyle/>
            <a:p>
              <a:r>
                <a:rPr lang="en-US" sz="1400" dirty="0">
                  <a:ln w="0"/>
                  <a:solidFill>
                    <a:prstClr val="black">
                      <a:lumMod val="75000"/>
                      <a:lumOff val="25000"/>
                    </a:prstClr>
                  </a:solidFill>
                  <a:latin typeface="Franklin Gothic Demi Cond" panose="020B0706030402020204" pitchFamily="34" charset="0"/>
                </a:rPr>
                <a:t>12,092</a:t>
              </a:r>
            </a:p>
          </p:txBody>
        </p:sp>
      </p:grpSp>
      <p:grpSp>
        <p:nvGrpSpPr>
          <p:cNvPr id="5" name="Group 4"/>
          <p:cNvGrpSpPr/>
          <p:nvPr/>
        </p:nvGrpSpPr>
        <p:grpSpPr>
          <a:xfrm>
            <a:off x="903726" y="1645007"/>
            <a:ext cx="772727" cy="797970"/>
            <a:chOff x="6414786" y="1463823"/>
            <a:chExt cx="772727" cy="797970"/>
          </a:xfrm>
        </p:grpSpPr>
        <p:pic>
          <p:nvPicPr>
            <p:cNvPr id="23" name="Picture 2" descr="https://cdn3.iconfinder.com/data/icons/iconic-1/32/curved_arrow-5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873394">
              <a:off x="6627963" y="1463703"/>
              <a:ext cx="336812" cy="337051"/>
            </a:xfrm>
            <a:prstGeom prst="rect">
              <a:avLst/>
            </a:prstGeom>
            <a:noFill/>
            <a:scene3d>
              <a:camera prst="orthographicFront">
                <a:rot lat="0" lon="0" rev="2400000"/>
              </a:camera>
              <a:lightRig rig="threePt" dir="t"/>
            </a:scene3d>
            <a:extLst>
              <a:ext uri="{909E8E84-426E-40DD-AFC4-6F175D3DCCD1}">
                <a14:hiddenFill xmlns:a14="http://schemas.microsoft.com/office/drawing/2010/main">
                  <a:solidFill>
                    <a:srgbClr val="FFFFFF"/>
                  </a:solidFill>
                </a14:hiddenFill>
              </a:ext>
            </a:extLst>
          </p:spPr>
        </p:pic>
        <p:pic>
          <p:nvPicPr>
            <p:cNvPr id="29" name="Picture 2" descr="https://cdn3.iconfinder.com/data/icons/iconic-1/32/curved_arrow-51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22376" flipH="1">
              <a:off x="6447826" y="2005490"/>
              <a:ext cx="395452" cy="256303"/>
            </a:xfrm>
            <a:prstGeom prst="rect">
              <a:avLst/>
            </a:prstGeom>
            <a:noFill/>
            <a:scene3d>
              <a:camera prst="orthographicFront">
                <a:rot lat="0" lon="0" rev="1200000"/>
              </a:camera>
              <a:lightRig rig="threePt" dir="t"/>
            </a:scene3d>
            <a:extLst>
              <a:ext uri="{909E8E84-426E-40DD-AFC4-6F175D3DCCD1}">
                <a14:hiddenFill xmlns:a14="http://schemas.microsoft.com/office/drawing/2010/main">
                  <a:solidFill>
                    <a:srgbClr val="FFFFFF"/>
                  </a:solidFill>
                </a14:hiddenFill>
              </a:ext>
            </a:extLst>
          </p:spPr>
        </p:pic>
        <p:sp>
          <p:nvSpPr>
            <p:cNvPr id="30" name="Rectangle 29"/>
            <p:cNvSpPr/>
            <p:nvPr/>
          </p:nvSpPr>
          <p:spPr>
            <a:xfrm>
              <a:off x="6414786" y="1718574"/>
              <a:ext cx="772727" cy="307777"/>
            </a:xfrm>
            <a:prstGeom prst="rect">
              <a:avLst/>
            </a:prstGeom>
          </p:spPr>
          <p:txBody>
            <a:bodyPr wrap="square">
              <a:spAutoFit/>
            </a:bodyPr>
            <a:lstStyle/>
            <a:p>
              <a:r>
                <a:rPr lang="en-US" sz="1400" dirty="0">
                  <a:ln w="0"/>
                  <a:solidFill>
                    <a:prstClr val="black">
                      <a:lumMod val="75000"/>
                      <a:lumOff val="25000"/>
                    </a:prstClr>
                  </a:solidFill>
                  <a:latin typeface="Franklin Gothic Demi Cond" panose="020B0706030402020204" pitchFamily="34" charset="0"/>
                </a:rPr>
                <a:t>12,309</a:t>
              </a:r>
            </a:p>
          </p:txBody>
        </p:sp>
      </p:grpSp>
      <p:sp>
        <p:nvSpPr>
          <p:cNvPr id="25" name="Rectangle 24">
            <a:extLst>
              <a:ext uri="{FF2B5EF4-FFF2-40B4-BE49-F238E27FC236}">
                <a16:creationId xmlns:a16="http://schemas.microsoft.com/office/drawing/2014/main" id="{82307B17-8B49-47FC-8E84-63C67812B1D3}"/>
              </a:ext>
            </a:extLst>
          </p:cNvPr>
          <p:cNvSpPr/>
          <p:nvPr/>
        </p:nvSpPr>
        <p:spPr>
          <a:xfrm>
            <a:off x="137898" y="220952"/>
            <a:ext cx="3110627" cy="409819"/>
          </a:xfrm>
          <a:prstGeom prst="rect">
            <a:avLst/>
          </a:prstGeom>
          <a:solidFill>
            <a:srgbClr val="00206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6" name="Title 1">
            <a:extLst>
              <a:ext uri="{FF2B5EF4-FFF2-40B4-BE49-F238E27FC236}">
                <a16:creationId xmlns:a16="http://schemas.microsoft.com/office/drawing/2014/main" id="{807FBBFA-2361-4A83-BFF2-FB07131A7C52}"/>
              </a:ext>
            </a:extLst>
          </p:cNvPr>
          <p:cNvSpPr txBox="1">
            <a:spLocks/>
          </p:cNvSpPr>
          <p:nvPr/>
        </p:nvSpPr>
        <p:spPr>
          <a:xfrm>
            <a:off x="624319" y="315421"/>
            <a:ext cx="2843721" cy="248458"/>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j-ea"/>
                <a:cs typeface="Adobe Arabic" panose="02040503050201020203" pitchFamily="18" charset="-78"/>
              </a:rPr>
              <a:t>Labor Market</a:t>
            </a:r>
            <a:endParaRPr kumimoji="0" lang="en-US" sz="1600" b="1" i="0" u="none" strike="noStrike" kern="1200" cap="none" spc="-150" normalizeH="0" baseline="0" noProof="0" dirty="0">
              <a:ln>
                <a:noFill/>
              </a:ln>
              <a:solidFill>
                <a:srgbClr val="FFFFFF"/>
              </a:solidFill>
              <a:effectLst/>
              <a:uLnTx/>
              <a:uFillTx/>
              <a:latin typeface="Franklin Gothic Book" panose="020B0503020102020204" pitchFamily="34" charset="0"/>
              <a:ea typeface="+mj-ea"/>
              <a:cs typeface="+mj-cs"/>
            </a:endParaRPr>
          </a:p>
        </p:txBody>
      </p:sp>
      <p:sp>
        <p:nvSpPr>
          <p:cNvPr id="27" name="Freeform: Shape 25">
            <a:extLst>
              <a:ext uri="{FF2B5EF4-FFF2-40B4-BE49-F238E27FC236}">
                <a16:creationId xmlns:a16="http://schemas.microsoft.com/office/drawing/2014/main" id="{701FAF17-F3E7-44F0-812B-DDDA7617F19C}"/>
              </a:ext>
            </a:extLst>
          </p:cNvPr>
          <p:cNvSpPr>
            <a:spLocks/>
          </p:cNvSpPr>
          <p:nvPr/>
        </p:nvSpPr>
        <p:spPr bwMode="auto">
          <a:xfrm>
            <a:off x="211837" y="299953"/>
            <a:ext cx="404801" cy="255380"/>
          </a:xfrm>
          <a:custGeom>
            <a:avLst/>
            <a:gdLst>
              <a:gd name="connsiteX0" fmla="*/ 518456 w 1344567"/>
              <a:gd name="connsiteY0" fmla="*/ 0 h 848259"/>
              <a:gd name="connsiteX1" fmla="*/ 545338 w 1344567"/>
              <a:gd name="connsiteY1" fmla="*/ 3757 h 848259"/>
              <a:gd name="connsiteX2" fmla="*/ 533390 w 1344567"/>
              <a:gd name="connsiteY2" fmla="*/ 24800 h 848259"/>
              <a:gd name="connsiteX3" fmla="*/ 625986 w 1344567"/>
              <a:gd name="connsiteY3" fmla="*/ 139031 h 848259"/>
              <a:gd name="connsiteX4" fmla="*/ 625986 w 1344567"/>
              <a:gd name="connsiteY4" fmla="*/ 301360 h 848259"/>
              <a:gd name="connsiteX5" fmla="*/ 646894 w 1344567"/>
              <a:gd name="connsiteY5" fmla="*/ 322402 h 848259"/>
              <a:gd name="connsiteX6" fmla="*/ 611051 w 1344567"/>
              <a:gd name="connsiteY6" fmla="*/ 427615 h 848259"/>
              <a:gd name="connsiteX7" fmla="*/ 584168 w 1344567"/>
              <a:gd name="connsiteY7" fmla="*/ 529822 h 848259"/>
              <a:gd name="connsiteX8" fmla="*/ 587155 w 1344567"/>
              <a:gd name="connsiteY8" fmla="*/ 601968 h 848259"/>
              <a:gd name="connsiteX9" fmla="*/ 605077 w 1344567"/>
              <a:gd name="connsiteY9" fmla="*/ 601968 h 848259"/>
              <a:gd name="connsiteX10" fmla="*/ 625986 w 1344567"/>
              <a:gd name="connsiteY10" fmla="*/ 671108 h 848259"/>
              <a:gd name="connsiteX11" fmla="*/ 760398 w 1344567"/>
              <a:gd name="connsiteY11" fmla="*/ 716199 h 848259"/>
              <a:gd name="connsiteX12" fmla="*/ 870915 w 1344567"/>
              <a:gd name="connsiteY12" fmla="*/ 725218 h 848259"/>
              <a:gd name="connsiteX13" fmla="*/ 900784 w 1344567"/>
              <a:gd name="connsiteY13" fmla="*/ 595956 h 848259"/>
              <a:gd name="connsiteX14" fmla="*/ 873902 w 1344567"/>
              <a:gd name="connsiteY14" fmla="*/ 526816 h 848259"/>
              <a:gd name="connsiteX15" fmla="*/ 855980 w 1344567"/>
              <a:gd name="connsiteY15" fmla="*/ 532828 h 848259"/>
              <a:gd name="connsiteX16" fmla="*/ 823124 w 1344567"/>
              <a:gd name="connsiteY16" fmla="*/ 490743 h 848259"/>
              <a:gd name="connsiteX17" fmla="*/ 805202 w 1344567"/>
              <a:gd name="connsiteY17" fmla="*/ 439640 h 848259"/>
              <a:gd name="connsiteX18" fmla="*/ 829098 w 1344567"/>
              <a:gd name="connsiteY18" fmla="*/ 406573 h 848259"/>
              <a:gd name="connsiteX19" fmla="*/ 826111 w 1344567"/>
              <a:gd name="connsiteY19" fmla="*/ 376512 h 848259"/>
              <a:gd name="connsiteX20" fmla="*/ 811176 w 1344567"/>
              <a:gd name="connsiteY20" fmla="*/ 355469 h 848259"/>
              <a:gd name="connsiteX21" fmla="*/ 802215 w 1344567"/>
              <a:gd name="connsiteY21" fmla="*/ 295348 h 848259"/>
              <a:gd name="connsiteX22" fmla="*/ 808189 w 1344567"/>
              <a:gd name="connsiteY22" fmla="*/ 259275 h 848259"/>
              <a:gd name="connsiteX23" fmla="*/ 826111 w 1344567"/>
              <a:gd name="connsiteY23" fmla="*/ 181116 h 848259"/>
              <a:gd name="connsiteX24" fmla="*/ 873902 w 1344567"/>
              <a:gd name="connsiteY24" fmla="*/ 27806 h 848259"/>
              <a:gd name="connsiteX25" fmla="*/ 1020262 w 1344567"/>
              <a:gd name="connsiteY25" fmla="*/ 75903 h 848259"/>
              <a:gd name="connsiteX26" fmla="*/ 1130779 w 1344567"/>
              <a:gd name="connsiteY26" fmla="*/ 24800 h 848259"/>
              <a:gd name="connsiteX27" fmla="*/ 1181557 w 1344567"/>
              <a:gd name="connsiteY27" fmla="*/ 172098 h 848259"/>
              <a:gd name="connsiteX28" fmla="*/ 1205452 w 1344567"/>
              <a:gd name="connsiteY28" fmla="*/ 253262 h 848259"/>
              <a:gd name="connsiteX29" fmla="*/ 1205452 w 1344567"/>
              <a:gd name="connsiteY29" fmla="*/ 304366 h 848259"/>
              <a:gd name="connsiteX30" fmla="*/ 1199479 w 1344567"/>
              <a:gd name="connsiteY30" fmla="*/ 364488 h 848259"/>
              <a:gd name="connsiteX31" fmla="*/ 1181557 w 1344567"/>
              <a:gd name="connsiteY31" fmla="*/ 403567 h 848259"/>
              <a:gd name="connsiteX32" fmla="*/ 1205452 w 1344567"/>
              <a:gd name="connsiteY32" fmla="*/ 412585 h 848259"/>
              <a:gd name="connsiteX33" fmla="*/ 1199479 w 1344567"/>
              <a:gd name="connsiteY33" fmla="*/ 463688 h 848259"/>
              <a:gd name="connsiteX34" fmla="*/ 1181557 w 1344567"/>
              <a:gd name="connsiteY34" fmla="*/ 505773 h 848259"/>
              <a:gd name="connsiteX35" fmla="*/ 1145714 w 1344567"/>
              <a:gd name="connsiteY35" fmla="*/ 529822 h 848259"/>
              <a:gd name="connsiteX36" fmla="*/ 1118831 w 1344567"/>
              <a:gd name="connsiteY36" fmla="*/ 722212 h 848259"/>
              <a:gd name="connsiteX37" fmla="*/ 1124805 w 1344567"/>
              <a:gd name="connsiteY37" fmla="*/ 734236 h 848259"/>
              <a:gd name="connsiteX38" fmla="*/ 1325164 w 1344567"/>
              <a:gd name="connsiteY38" fmla="*/ 778623 h 848259"/>
              <a:gd name="connsiteX39" fmla="*/ 1344567 w 1344567"/>
              <a:gd name="connsiteY39" fmla="*/ 785043 h 848259"/>
              <a:gd name="connsiteX40" fmla="*/ 1344567 w 1344567"/>
              <a:gd name="connsiteY40" fmla="*/ 848259 h 848259"/>
              <a:gd name="connsiteX41" fmla="*/ 0 w 1344567"/>
              <a:gd name="connsiteY41" fmla="*/ 848259 h 848259"/>
              <a:gd name="connsiteX42" fmla="*/ 0 w 1344567"/>
              <a:gd name="connsiteY42" fmla="*/ 781828 h 848259"/>
              <a:gd name="connsiteX43" fmla="*/ 28597 w 1344567"/>
              <a:gd name="connsiteY43" fmla="*/ 758285 h 848259"/>
              <a:gd name="connsiteX44" fmla="*/ 306383 w 1344567"/>
              <a:gd name="connsiteY44" fmla="*/ 665096 h 848259"/>
              <a:gd name="connsiteX45" fmla="*/ 309370 w 1344567"/>
              <a:gd name="connsiteY45" fmla="*/ 616999 h 848259"/>
              <a:gd name="connsiteX46" fmla="*/ 330278 w 1344567"/>
              <a:gd name="connsiteY46" fmla="*/ 613992 h 848259"/>
              <a:gd name="connsiteX47" fmla="*/ 336252 w 1344567"/>
              <a:gd name="connsiteY47" fmla="*/ 523810 h 848259"/>
              <a:gd name="connsiteX48" fmla="*/ 297422 w 1344567"/>
              <a:gd name="connsiteY48" fmla="*/ 427615 h 848259"/>
              <a:gd name="connsiteX49" fmla="*/ 267553 w 1344567"/>
              <a:gd name="connsiteY49" fmla="*/ 400561 h 848259"/>
              <a:gd name="connsiteX50" fmla="*/ 264566 w 1344567"/>
              <a:gd name="connsiteY50" fmla="*/ 337433 h 848259"/>
              <a:gd name="connsiteX51" fmla="*/ 288461 w 1344567"/>
              <a:gd name="connsiteY51" fmla="*/ 301360 h 848259"/>
              <a:gd name="connsiteX52" fmla="*/ 288461 w 1344567"/>
              <a:gd name="connsiteY52" fmla="*/ 120995 h 848259"/>
              <a:gd name="connsiteX53" fmla="*/ 500534 w 1344567"/>
              <a:gd name="connsiteY53" fmla="*/ 751 h 848259"/>
              <a:gd name="connsiteX54" fmla="*/ 518456 w 1344567"/>
              <a:gd name="connsiteY54" fmla="*/ 0 h 84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44567" h="848259">
                <a:moveTo>
                  <a:pt x="518456" y="0"/>
                </a:moveTo>
                <a:cubicBezTo>
                  <a:pt x="528163" y="0"/>
                  <a:pt x="539364" y="751"/>
                  <a:pt x="545338" y="3757"/>
                </a:cubicBezTo>
                <a:cubicBezTo>
                  <a:pt x="554299" y="3757"/>
                  <a:pt x="551312" y="6764"/>
                  <a:pt x="533390" y="24800"/>
                </a:cubicBezTo>
                <a:cubicBezTo>
                  <a:pt x="533390" y="24800"/>
                  <a:pt x="605077" y="69891"/>
                  <a:pt x="625986" y="139031"/>
                </a:cubicBezTo>
                <a:cubicBezTo>
                  <a:pt x="640920" y="181116"/>
                  <a:pt x="634946" y="274305"/>
                  <a:pt x="625986" y="301360"/>
                </a:cubicBezTo>
                <a:cubicBezTo>
                  <a:pt x="625986" y="301360"/>
                  <a:pt x="649881" y="295348"/>
                  <a:pt x="646894" y="322402"/>
                </a:cubicBezTo>
                <a:cubicBezTo>
                  <a:pt x="640920" y="364488"/>
                  <a:pt x="640920" y="442646"/>
                  <a:pt x="611051" y="427615"/>
                </a:cubicBezTo>
                <a:cubicBezTo>
                  <a:pt x="611051" y="427615"/>
                  <a:pt x="611051" y="511786"/>
                  <a:pt x="584168" y="529822"/>
                </a:cubicBezTo>
                <a:cubicBezTo>
                  <a:pt x="584168" y="529822"/>
                  <a:pt x="575208" y="598962"/>
                  <a:pt x="587155" y="601968"/>
                </a:cubicBezTo>
                <a:cubicBezTo>
                  <a:pt x="605077" y="601968"/>
                  <a:pt x="605077" y="601968"/>
                  <a:pt x="605077" y="601968"/>
                </a:cubicBezTo>
                <a:cubicBezTo>
                  <a:pt x="605077" y="601968"/>
                  <a:pt x="614038" y="659084"/>
                  <a:pt x="625986" y="671108"/>
                </a:cubicBezTo>
                <a:cubicBezTo>
                  <a:pt x="625986" y="671108"/>
                  <a:pt x="688711" y="698163"/>
                  <a:pt x="760398" y="716199"/>
                </a:cubicBezTo>
                <a:cubicBezTo>
                  <a:pt x="790267" y="722212"/>
                  <a:pt x="829098" y="725218"/>
                  <a:pt x="870915" y="725218"/>
                </a:cubicBezTo>
                <a:cubicBezTo>
                  <a:pt x="882863" y="689145"/>
                  <a:pt x="900784" y="680126"/>
                  <a:pt x="900784" y="595956"/>
                </a:cubicBezTo>
                <a:cubicBezTo>
                  <a:pt x="900784" y="562889"/>
                  <a:pt x="873902" y="526816"/>
                  <a:pt x="873902" y="526816"/>
                </a:cubicBezTo>
                <a:cubicBezTo>
                  <a:pt x="873902" y="526816"/>
                  <a:pt x="870915" y="538840"/>
                  <a:pt x="855980" y="532828"/>
                </a:cubicBezTo>
                <a:cubicBezTo>
                  <a:pt x="841045" y="526816"/>
                  <a:pt x="829098" y="505773"/>
                  <a:pt x="823124" y="490743"/>
                </a:cubicBezTo>
                <a:cubicBezTo>
                  <a:pt x="823124" y="472707"/>
                  <a:pt x="808189" y="445652"/>
                  <a:pt x="805202" y="439640"/>
                </a:cubicBezTo>
                <a:cubicBezTo>
                  <a:pt x="799228" y="427615"/>
                  <a:pt x="802215" y="406573"/>
                  <a:pt x="829098" y="406573"/>
                </a:cubicBezTo>
                <a:cubicBezTo>
                  <a:pt x="829098" y="406573"/>
                  <a:pt x="817150" y="385530"/>
                  <a:pt x="826111" y="376512"/>
                </a:cubicBezTo>
                <a:cubicBezTo>
                  <a:pt x="826111" y="376512"/>
                  <a:pt x="799228" y="379518"/>
                  <a:pt x="811176" y="355469"/>
                </a:cubicBezTo>
                <a:cubicBezTo>
                  <a:pt x="811176" y="355469"/>
                  <a:pt x="760398" y="337433"/>
                  <a:pt x="802215" y="295348"/>
                </a:cubicBezTo>
                <a:cubicBezTo>
                  <a:pt x="802215" y="295348"/>
                  <a:pt x="775333" y="265287"/>
                  <a:pt x="808189" y="259275"/>
                </a:cubicBezTo>
                <a:cubicBezTo>
                  <a:pt x="808189" y="259275"/>
                  <a:pt x="760398" y="202159"/>
                  <a:pt x="826111" y="181116"/>
                </a:cubicBezTo>
                <a:cubicBezTo>
                  <a:pt x="826111" y="181116"/>
                  <a:pt x="766372" y="33818"/>
                  <a:pt x="873902" y="27806"/>
                </a:cubicBezTo>
                <a:cubicBezTo>
                  <a:pt x="930654" y="18788"/>
                  <a:pt x="969484" y="54861"/>
                  <a:pt x="1020262" y="75903"/>
                </a:cubicBezTo>
                <a:cubicBezTo>
                  <a:pt x="1020262" y="75903"/>
                  <a:pt x="1091949" y="18788"/>
                  <a:pt x="1130779" y="24800"/>
                </a:cubicBezTo>
                <a:cubicBezTo>
                  <a:pt x="1202465" y="39830"/>
                  <a:pt x="1223374" y="108970"/>
                  <a:pt x="1181557" y="172098"/>
                </a:cubicBezTo>
                <a:cubicBezTo>
                  <a:pt x="1226361" y="160074"/>
                  <a:pt x="1241296" y="229214"/>
                  <a:pt x="1205452" y="253262"/>
                </a:cubicBezTo>
                <a:cubicBezTo>
                  <a:pt x="1205452" y="253262"/>
                  <a:pt x="1226361" y="277311"/>
                  <a:pt x="1205452" y="304366"/>
                </a:cubicBezTo>
                <a:cubicBezTo>
                  <a:pt x="1205452" y="304366"/>
                  <a:pt x="1238309" y="346451"/>
                  <a:pt x="1199479" y="364488"/>
                </a:cubicBezTo>
                <a:cubicBezTo>
                  <a:pt x="1199479" y="364488"/>
                  <a:pt x="1190518" y="391542"/>
                  <a:pt x="1181557" y="403567"/>
                </a:cubicBezTo>
                <a:cubicBezTo>
                  <a:pt x="1181557" y="403567"/>
                  <a:pt x="1199479" y="400561"/>
                  <a:pt x="1205452" y="412585"/>
                </a:cubicBezTo>
                <a:cubicBezTo>
                  <a:pt x="1211426" y="427615"/>
                  <a:pt x="1214413" y="442646"/>
                  <a:pt x="1199479" y="463688"/>
                </a:cubicBezTo>
                <a:cubicBezTo>
                  <a:pt x="1187531" y="481725"/>
                  <a:pt x="1184544" y="493749"/>
                  <a:pt x="1181557" y="505773"/>
                </a:cubicBezTo>
                <a:cubicBezTo>
                  <a:pt x="1175583" y="517798"/>
                  <a:pt x="1172596" y="547859"/>
                  <a:pt x="1145714" y="529822"/>
                </a:cubicBezTo>
                <a:cubicBezTo>
                  <a:pt x="1106883" y="577919"/>
                  <a:pt x="1091949" y="656078"/>
                  <a:pt x="1118831" y="722212"/>
                </a:cubicBezTo>
                <a:cubicBezTo>
                  <a:pt x="1124805" y="734236"/>
                  <a:pt x="1124805" y="734236"/>
                  <a:pt x="1124805" y="734236"/>
                </a:cubicBezTo>
                <a:cubicBezTo>
                  <a:pt x="1192011" y="747763"/>
                  <a:pt x="1269298" y="762982"/>
                  <a:pt x="1325164" y="778623"/>
                </a:cubicBezTo>
                <a:lnTo>
                  <a:pt x="1344567" y="785043"/>
                </a:lnTo>
                <a:lnTo>
                  <a:pt x="1344567" y="848259"/>
                </a:lnTo>
                <a:lnTo>
                  <a:pt x="0" y="848259"/>
                </a:lnTo>
                <a:lnTo>
                  <a:pt x="0" y="781828"/>
                </a:lnTo>
                <a:lnTo>
                  <a:pt x="28597" y="758285"/>
                </a:lnTo>
                <a:cubicBezTo>
                  <a:pt x="85349" y="731230"/>
                  <a:pt x="291448" y="671108"/>
                  <a:pt x="306383" y="665096"/>
                </a:cubicBezTo>
                <a:cubicBezTo>
                  <a:pt x="309370" y="616999"/>
                  <a:pt x="309370" y="616999"/>
                  <a:pt x="309370" y="616999"/>
                </a:cubicBezTo>
                <a:cubicBezTo>
                  <a:pt x="330278" y="613992"/>
                  <a:pt x="330278" y="613992"/>
                  <a:pt x="330278" y="613992"/>
                </a:cubicBezTo>
                <a:cubicBezTo>
                  <a:pt x="330278" y="613992"/>
                  <a:pt x="336252" y="535834"/>
                  <a:pt x="336252" y="523810"/>
                </a:cubicBezTo>
                <a:cubicBezTo>
                  <a:pt x="336252" y="523810"/>
                  <a:pt x="306383" y="463688"/>
                  <a:pt x="297422" y="427615"/>
                </a:cubicBezTo>
                <a:cubicBezTo>
                  <a:pt x="297422" y="427615"/>
                  <a:pt x="273526" y="427615"/>
                  <a:pt x="267553" y="400561"/>
                </a:cubicBezTo>
                <a:cubicBezTo>
                  <a:pt x="267553" y="373506"/>
                  <a:pt x="267553" y="355469"/>
                  <a:pt x="264566" y="337433"/>
                </a:cubicBezTo>
                <a:cubicBezTo>
                  <a:pt x="258592" y="316390"/>
                  <a:pt x="273526" y="295348"/>
                  <a:pt x="288461" y="301360"/>
                </a:cubicBezTo>
                <a:cubicBezTo>
                  <a:pt x="288461" y="301360"/>
                  <a:pt x="258592" y="163080"/>
                  <a:pt x="288461" y="120995"/>
                </a:cubicBezTo>
                <a:cubicBezTo>
                  <a:pt x="306383" y="93940"/>
                  <a:pt x="363135" y="24800"/>
                  <a:pt x="500534" y="751"/>
                </a:cubicBezTo>
                <a:cubicBezTo>
                  <a:pt x="500534" y="751"/>
                  <a:pt x="508748" y="0"/>
                  <a:pt x="518456" y="0"/>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28" name="Picture 27">
            <a:extLst>
              <a:ext uri="{FF2B5EF4-FFF2-40B4-BE49-F238E27FC236}">
                <a16:creationId xmlns:a16="http://schemas.microsoft.com/office/drawing/2014/main" id="{3FEA6628-81DE-4804-8C9D-4E35F1ADD0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46" t="16052" r="54587" b="6667"/>
          <a:stretch/>
        </p:blipFill>
        <p:spPr>
          <a:xfrm>
            <a:off x="1812724" y="1274031"/>
            <a:ext cx="3938055" cy="5299945"/>
          </a:xfrm>
          <a:prstGeom prst="rect">
            <a:avLst/>
          </a:prstGeom>
        </p:spPr>
      </p:pic>
      <p:pic>
        <p:nvPicPr>
          <p:cNvPr id="33" name="Picture 32">
            <a:extLst>
              <a:ext uri="{FF2B5EF4-FFF2-40B4-BE49-F238E27FC236}">
                <a16:creationId xmlns:a16="http://schemas.microsoft.com/office/drawing/2014/main" id="{AC32D478-5822-46D2-903A-94B2800C28E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6224" t="16052" r="11222" b="7377"/>
          <a:stretch/>
        </p:blipFill>
        <p:spPr>
          <a:xfrm>
            <a:off x="7202902" y="1244951"/>
            <a:ext cx="3891118" cy="5251204"/>
          </a:xfrm>
          <a:prstGeom prst="rect">
            <a:avLst/>
          </a:prstGeom>
        </p:spPr>
      </p:pic>
    </p:spTree>
    <p:extLst>
      <p:ext uri="{BB962C8B-B14F-4D97-AF65-F5344CB8AC3E}">
        <p14:creationId xmlns:p14="http://schemas.microsoft.com/office/powerpoint/2010/main" val="299748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D39CE3B-6FDE-4D08-9033-816BC8A9137F}"/>
              </a:ext>
            </a:extLst>
          </p:cNvPr>
          <p:cNvSpPr txBox="1"/>
          <p:nvPr/>
        </p:nvSpPr>
        <p:spPr>
          <a:xfrm>
            <a:off x="11336936" y="82453"/>
            <a:ext cx="784860" cy="276999"/>
          </a:xfrm>
          <a:prstGeom prst="rect">
            <a:avLst/>
          </a:prstGeom>
          <a:noFill/>
        </p:spPr>
        <p:txBody>
          <a:bodyPr wrap="square" rtlCol="0">
            <a:spAutoFit/>
          </a:bodyPr>
          <a:lstStyle/>
          <a:p>
            <a:pPr algn="r"/>
            <a:fld id="{7964B517-158F-4483-9C40-A904D44BEA16}" type="slidenum">
              <a:rPr lang="en-US" sz="1200" smtClean="0">
                <a:solidFill>
                  <a:srgbClr val="858591"/>
                </a:solidFill>
                <a:latin typeface="Arial" panose="020B0604020202020204" pitchFamily="34" charset="0"/>
              </a:rPr>
              <a:pPr algn="r"/>
              <a:t>3</a:t>
            </a:fld>
            <a:endParaRPr lang="en-US" sz="1200" dirty="0">
              <a:solidFill>
                <a:srgbClr val="858591"/>
              </a:solidFill>
              <a:latin typeface="Arial" panose="020B0604020202020204" pitchFamily="34" charset="0"/>
            </a:endParaRPr>
          </a:p>
        </p:txBody>
      </p:sp>
      <p:sp>
        <p:nvSpPr>
          <p:cNvPr id="21" name="Title 1">
            <a:extLst>
              <a:ext uri="{FF2B5EF4-FFF2-40B4-BE49-F238E27FC236}">
                <a16:creationId xmlns:a16="http://schemas.microsoft.com/office/drawing/2014/main" id="{B316416B-A9FE-4733-B923-B3A55B35BCEB}"/>
              </a:ext>
            </a:extLst>
          </p:cNvPr>
          <p:cNvSpPr txBox="1">
            <a:spLocks/>
          </p:cNvSpPr>
          <p:nvPr/>
        </p:nvSpPr>
        <p:spPr>
          <a:xfrm>
            <a:off x="217375" y="6615659"/>
            <a:ext cx="4188823" cy="219985"/>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1000" i="1" dirty="0">
                <a:solidFill>
                  <a:srgbClr val="FFFFFF">
                    <a:lumMod val="50000"/>
                  </a:srgbClr>
                </a:solidFill>
                <a:latin typeface="Calibri" panose="020F0502020204030204" pitchFamily="34" charset="0"/>
                <a:cs typeface="Calibri" panose="020F0502020204030204" pitchFamily="34" charset="0"/>
              </a:rPr>
              <a:t>Data Snapshot </a:t>
            </a:r>
            <a:r>
              <a:rPr lang="en-US" sz="1000" i="1" dirty="0">
                <a:solidFill>
                  <a:srgbClr val="2FAB8B"/>
                </a:solidFill>
                <a:latin typeface="Calibri" panose="020F0502020204030204" pitchFamily="34" charset="0"/>
                <a:cs typeface="Calibri" panose="020F0502020204030204" pitchFamily="34" charset="0"/>
              </a:rPr>
              <a:t>// </a:t>
            </a:r>
            <a:r>
              <a:rPr lang="en-US" sz="1000" dirty="0">
                <a:solidFill>
                  <a:srgbClr val="2FAB8B"/>
                </a:solidFill>
                <a:latin typeface="Calibri Light" panose="020F0302020204030204" pitchFamily="34" charset="0"/>
                <a:cs typeface="Calibri Light" panose="020F0302020204030204" pitchFamily="34" charset="0"/>
              </a:rPr>
              <a:t>Wayne County, IN</a:t>
            </a:r>
            <a:endParaRPr lang="en-US" sz="1000" i="1" spc="-150" dirty="0">
              <a:solidFill>
                <a:srgbClr val="2FAB8B"/>
              </a:solidFill>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35F3CFD5-08F8-4BF8-8630-66298C890631}"/>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4470" y="6637048"/>
            <a:ext cx="128718" cy="128718"/>
          </a:xfrm>
          <a:prstGeom prst="rect">
            <a:avLst/>
          </a:prstGeom>
        </p:spPr>
      </p:pic>
      <p:sp>
        <p:nvSpPr>
          <p:cNvPr id="14" name="TextBox 13"/>
          <p:cNvSpPr txBox="1"/>
          <p:nvPr/>
        </p:nvSpPr>
        <p:spPr>
          <a:xfrm>
            <a:off x="10618479" y="6594518"/>
            <a:ext cx="1436914" cy="230832"/>
          </a:xfrm>
          <a:prstGeom prst="rect">
            <a:avLst/>
          </a:prstGeom>
          <a:noFill/>
        </p:spPr>
        <p:txBody>
          <a:bodyPr wrap="square" rtlCol="0">
            <a:spAutoFit/>
          </a:bodyPr>
          <a:lstStyle/>
          <a:p>
            <a:pPr algn="r"/>
            <a:r>
              <a:rPr lang="en-US" sz="900" dirty="0">
                <a:solidFill>
                  <a:schemeClr val="bg1">
                    <a:lumMod val="10000"/>
                  </a:schemeClr>
                </a:solidFill>
                <a:latin typeface="Calibri" panose="020F0502020204030204" pitchFamily="34" charset="0"/>
                <a:cs typeface="Calibri" panose="020F0502020204030204" pitchFamily="34" charset="0"/>
              </a:rPr>
              <a:t>Source: On The Map </a:t>
            </a:r>
          </a:p>
        </p:txBody>
      </p:sp>
      <p:sp>
        <p:nvSpPr>
          <p:cNvPr id="25" name="Rectangle 24">
            <a:extLst>
              <a:ext uri="{FF2B5EF4-FFF2-40B4-BE49-F238E27FC236}">
                <a16:creationId xmlns:a16="http://schemas.microsoft.com/office/drawing/2014/main" id="{82307B17-8B49-47FC-8E84-63C67812B1D3}"/>
              </a:ext>
            </a:extLst>
          </p:cNvPr>
          <p:cNvSpPr/>
          <p:nvPr/>
        </p:nvSpPr>
        <p:spPr>
          <a:xfrm>
            <a:off x="137898" y="220952"/>
            <a:ext cx="3110627" cy="409819"/>
          </a:xfrm>
          <a:prstGeom prst="rect">
            <a:avLst/>
          </a:prstGeom>
          <a:solidFill>
            <a:srgbClr val="00206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6" name="Title 1">
            <a:extLst>
              <a:ext uri="{FF2B5EF4-FFF2-40B4-BE49-F238E27FC236}">
                <a16:creationId xmlns:a16="http://schemas.microsoft.com/office/drawing/2014/main" id="{807FBBFA-2361-4A83-BFF2-FB07131A7C52}"/>
              </a:ext>
            </a:extLst>
          </p:cNvPr>
          <p:cNvSpPr txBox="1">
            <a:spLocks/>
          </p:cNvSpPr>
          <p:nvPr/>
        </p:nvSpPr>
        <p:spPr>
          <a:xfrm>
            <a:off x="624319" y="315421"/>
            <a:ext cx="2843721" cy="248458"/>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j-ea"/>
                <a:cs typeface="Adobe Arabic" panose="02040503050201020203" pitchFamily="18" charset="-78"/>
              </a:rPr>
              <a:t>Labor Market</a:t>
            </a:r>
            <a:endParaRPr kumimoji="0" lang="en-US" sz="1600" b="1" i="0" u="none" strike="noStrike" kern="1200" cap="none" spc="-150" normalizeH="0" baseline="0" noProof="0" dirty="0">
              <a:ln>
                <a:noFill/>
              </a:ln>
              <a:solidFill>
                <a:srgbClr val="FFFFFF"/>
              </a:solidFill>
              <a:effectLst/>
              <a:uLnTx/>
              <a:uFillTx/>
              <a:latin typeface="Franklin Gothic Book" panose="020B0503020102020204" pitchFamily="34" charset="0"/>
              <a:ea typeface="+mj-ea"/>
              <a:cs typeface="+mj-cs"/>
            </a:endParaRPr>
          </a:p>
        </p:txBody>
      </p:sp>
      <p:sp>
        <p:nvSpPr>
          <p:cNvPr id="27" name="Freeform: Shape 25">
            <a:extLst>
              <a:ext uri="{FF2B5EF4-FFF2-40B4-BE49-F238E27FC236}">
                <a16:creationId xmlns:a16="http://schemas.microsoft.com/office/drawing/2014/main" id="{701FAF17-F3E7-44F0-812B-DDDA7617F19C}"/>
              </a:ext>
            </a:extLst>
          </p:cNvPr>
          <p:cNvSpPr>
            <a:spLocks/>
          </p:cNvSpPr>
          <p:nvPr/>
        </p:nvSpPr>
        <p:spPr bwMode="auto">
          <a:xfrm>
            <a:off x="211837" y="299953"/>
            <a:ext cx="404801" cy="255380"/>
          </a:xfrm>
          <a:custGeom>
            <a:avLst/>
            <a:gdLst>
              <a:gd name="connsiteX0" fmla="*/ 518456 w 1344567"/>
              <a:gd name="connsiteY0" fmla="*/ 0 h 848259"/>
              <a:gd name="connsiteX1" fmla="*/ 545338 w 1344567"/>
              <a:gd name="connsiteY1" fmla="*/ 3757 h 848259"/>
              <a:gd name="connsiteX2" fmla="*/ 533390 w 1344567"/>
              <a:gd name="connsiteY2" fmla="*/ 24800 h 848259"/>
              <a:gd name="connsiteX3" fmla="*/ 625986 w 1344567"/>
              <a:gd name="connsiteY3" fmla="*/ 139031 h 848259"/>
              <a:gd name="connsiteX4" fmla="*/ 625986 w 1344567"/>
              <a:gd name="connsiteY4" fmla="*/ 301360 h 848259"/>
              <a:gd name="connsiteX5" fmla="*/ 646894 w 1344567"/>
              <a:gd name="connsiteY5" fmla="*/ 322402 h 848259"/>
              <a:gd name="connsiteX6" fmla="*/ 611051 w 1344567"/>
              <a:gd name="connsiteY6" fmla="*/ 427615 h 848259"/>
              <a:gd name="connsiteX7" fmla="*/ 584168 w 1344567"/>
              <a:gd name="connsiteY7" fmla="*/ 529822 h 848259"/>
              <a:gd name="connsiteX8" fmla="*/ 587155 w 1344567"/>
              <a:gd name="connsiteY8" fmla="*/ 601968 h 848259"/>
              <a:gd name="connsiteX9" fmla="*/ 605077 w 1344567"/>
              <a:gd name="connsiteY9" fmla="*/ 601968 h 848259"/>
              <a:gd name="connsiteX10" fmla="*/ 625986 w 1344567"/>
              <a:gd name="connsiteY10" fmla="*/ 671108 h 848259"/>
              <a:gd name="connsiteX11" fmla="*/ 760398 w 1344567"/>
              <a:gd name="connsiteY11" fmla="*/ 716199 h 848259"/>
              <a:gd name="connsiteX12" fmla="*/ 870915 w 1344567"/>
              <a:gd name="connsiteY12" fmla="*/ 725218 h 848259"/>
              <a:gd name="connsiteX13" fmla="*/ 900784 w 1344567"/>
              <a:gd name="connsiteY13" fmla="*/ 595956 h 848259"/>
              <a:gd name="connsiteX14" fmla="*/ 873902 w 1344567"/>
              <a:gd name="connsiteY14" fmla="*/ 526816 h 848259"/>
              <a:gd name="connsiteX15" fmla="*/ 855980 w 1344567"/>
              <a:gd name="connsiteY15" fmla="*/ 532828 h 848259"/>
              <a:gd name="connsiteX16" fmla="*/ 823124 w 1344567"/>
              <a:gd name="connsiteY16" fmla="*/ 490743 h 848259"/>
              <a:gd name="connsiteX17" fmla="*/ 805202 w 1344567"/>
              <a:gd name="connsiteY17" fmla="*/ 439640 h 848259"/>
              <a:gd name="connsiteX18" fmla="*/ 829098 w 1344567"/>
              <a:gd name="connsiteY18" fmla="*/ 406573 h 848259"/>
              <a:gd name="connsiteX19" fmla="*/ 826111 w 1344567"/>
              <a:gd name="connsiteY19" fmla="*/ 376512 h 848259"/>
              <a:gd name="connsiteX20" fmla="*/ 811176 w 1344567"/>
              <a:gd name="connsiteY20" fmla="*/ 355469 h 848259"/>
              <a:gd name="connsiteX21" fmla="*/ 802215 w 1344567"/>
              <a:gd name="connsiteY21" fmla="*/ 295348 h 848259"/>
              <a:gd name="connsiteX22" fmla="*/ 808189 w 1344567"/>
              <a:gd name="connsiteY22" fmla="*/ 259275 h 848259"/>
              <a:gd name="connsiteX23" fmla="*/ 826111 w 1344567"/>
              <a:gd name="connsiteY23" fmla="*/ 181116 h 848259"/>
              <a:gd name="connsiteX24" fmla="*/ 873902 w 1344567"/>
              <a:gd name="connsiteY24" fmla="*/ 27806 h 848259"/>
              <a:gd name="connsiteX25" fmla="*/ 1020262 w 1344567"/>
              <a:gd name="connsiteY25" fmla="*/ 75903 h 848259"/>
              <a:gd name="connsiteX26" fmla="*/ 1130779 w 1344567"/>
              <a:gd name="connsiteY26" fmla="*/ 24800 h 848259"/>
              <a:gd name="connsiteX27" fmla="*/ 1181557 w 1344567"/>
              <a:gd name="connsiteY27" fmla="*/ 172098 h 848259"/>
              <a:gd name="connsiteX28" fmla="*/ 1205452 w 1344567"/>
              <a:gd name="connsiteY28" fmla="*/ 253262 h 848259"/>
              <a:gd name="connsiteX29" fmla="*/ 1205452 w 1344567"/>
              <a:gd name="connsiteY29" fmla="*/ 304366 h 848259"/>
              <a:gd name="connsiteX30" fmla="*/ 1199479 w 1344567"/>
              <a:gd name="connsiteY30" fmla="*/ 364488 h 848259"/>
              <a:gd name="connsiteX31" fmla="*/ 1181557 w 1344567"/>
              <a:gd name="connsiteY31" fmla="*/ 403567 h 848259"/>
              <a:gd name="connsiteX32" fmla="*/ 1205452 w 1344567"/>
              <a:gd name="connsiteY32" fmla="*/ 412585 h 848259"/>
              <a:gd name="connsiteX33" fmla="*/ 1199479 w 1344567"/>
              <a:gd name="connsiteY33" fmla="*/ 463688 h 848259"/>
              <a:gd name="connsiteX34" fmla="*/ 1181557 w 1344567"/>
              <a:gd name="connsiteY34" fmla="*/ 505773 h 848259"/>
              <a:gd name="connsiteX35" fmla="*/ 1145714 w 1344567"/>
              <a:gd name="connsiteY35" fmla="*/ 529822 h 848259"/>
              <a:gd name="connsiteX36" fmla="*/ 1118831 w 1344567"/>
              <a:gd name="connsiteY36" fmla="*/ 722212 h 848259"/>
              <a:gd name="connsiteX37" fmla="*/ 1124805 w 1344567"/>
              <a:gd name="connsiteY37" fmla="*/ 734236 h 848259"/>
              <a:gd name="connsiteX38" fmla="*/ 1325164 w 1344567"/>
              <a:gd name="connsiteY38" fmla="*/ 778623 h 848259"/>
              <a:gd name="connsiteX39" fmla="*/ 1344567 w 1344567"/>
              <a:gd name="connsiteY39" fmla="*/ 785043 h 848259"/>
              <a:gd name="connsiteX40" fmla="*/ 1344567 w 1344567"/>
              <a:gd name="connsiteY40" fmla="*/ 848259 h 848259"/>
              <a:gd name="connsiteX41" fmla="*/ 0 w 1344567"/>
              <a:gd name="connsiteY41" fmla="*/ 848259 h 848259"/>
              <a:gd name="connsiteX42" fmla="*/ 0 w 1344567"/>
              <a:gd name="connsiteY42" fmla="*/ 781828 h 848259"/>
              <a:gd name="connsiteX43" fmla="*/ 28597 w 1344567"/>
              <a:gd name="connsiteY43" fmla="*/ 758285 h 848259"/>
              <a:gd name="connsiteX44" fmla="*/ 306383 w 1344567"/>
              <a:gd name="connsiteY44" fmla="*/ 665096 h 848259"/>
              <a:gd name="connsiteX45" fmla="*/ 309370 w 1344567"/>
              <a:gd name="connsiteY45" fmla="*/ 616999 h 848259"/>
              <a:gd name="connsiteX46" fmla="*/ 330278 w 1344567"/>
              <a:gd name="connsiteY46" fmla="*/ 613992 h 848259"/>
              <a:gd name="connsiteX47" fmla="*/ 336252 w 1344567"/>
              <a:gd name="connsiteY47" fmla="*/ 523810 h 848259"/>
              <a:gd name="connsiteX48" fmla="*/ 297422 w 1344567"/>
              <a:gd name="connsiteY48" fmla="*/ 427615 h 848259"/>
              <a:gd name="connsiteX49" fmla="*/ 267553 w 1344567"/>
              <a:gd name="connsiteY49" fmla="*/ 400561 h 848259"/>
              <a:gd name="connsiteX50" fmla="*/ 264566 w 1344567"/>
              <a:gd name="connsiteY50" fmla="*/ 337433 h 848259"/>
              <a:gd name="connsiteX51" fmla="*/ 288461 w 1344567"/>
              <a:gd name="connsiteY51" fmla="*/ 301360 h 848259"/>
              <a:gd name="connsiteX52" fmla="*/ 288461 w 1344567"/>
              <a:gd name="connsiteY52" fmla="*/ 120995 h 848259"/>
              <a:gd name="connsiteX53" fmla="*/ 500534 w 1344567"/>
              <a:gd name="connsiteY53" fmla="*/ 751 h 848259"/>
              <a:gd name="connsiteX54" fmla="*/ 518456 w 1344567"/>
              <a:gd name="connsiteY54" fmla="*/ 0 h 84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44567" h="848259">
                <a:moveTo>
                  <a:pt x="518456" y="0"/>
                </a:moveTo>
                <a:cubicBezTo>
                  <a:pt x="528163" y="0"/>
                  <a:pt x="539364" y="751"/>
                  <a:pt x="545338" y="3757"/>
                </a:cubicBezTo>
                <a:cubicBezTo>
                  <a:pt x="554299" y="3757"/>
                  <a:pt x="551312" y="6764"/>
                  <a:pt x="533390" y="24800"/>
                </a:cubicBezTo>
                <a:cubicBezTo>
                  <a:pt x="533390" y="24800"/>
                  <a:pt x="605077" y="69891"/>
                  <a:pt x="625986" y="139031"/>
                </a:cubicBezTo>
                <a:cubicBezTo>
                  <a:pt x="640920" y="181116"/>
                  <a:pt x="634946" y="274305"/>
                  <a:pt x="625986" y="301360"/>
                </a:cubicBezTo>
                <a:cubicBezTo>
                  <a:pt x="625986" y="301360"/>
                  <a:pt x="649881" y="295348"/>
                  <a:pt x="646894" y="322402"/>
                </a:cubicBezTo>
                <a:cubicBezTo>
                  <a:pt x="640920" y="364488"/>
                  <a:pt x="640920" y="442646"/>
                  <a:pt x="611051" y="427615"/>
                </a:cubicBezTo>
                <a:cubicBezTo>
                  <a:pt x="611051" y="427615"/>
                  <a:pt x="611051" y="511786"/>
                  <a:pt x="584168" y="529822"/>
                </a:cubicBezTo>
                <a:cubicBezTo>
                  <a:pt x="584168" y="529822"/>
                  <a:pt x="575208" y="598962"/>
                  <a:pt x="587155" y="601968"/>
                </a:cubicBezTo>
                <a:cubicBezTo>
                  <a:pt x="605077" y="601968"/>
                  <a:pt x="605077" y="601968"/>
                  <a:pt x="605077" y="601968"/>
                </a:cubicBezTo>
                <a:cubicBezTo>
                  <a:pt x="605077" y="601968"/>
                  <a:pt x="614038" y="659084"/>
                  <a:pt x="625986" y="671108"/>
                </a:cubicBezTo>
                <a:cubicBezTo>
                  <a:pt x="625986" y="671108"/>
                  <a:pt x="688711" y="698163"/>
                  <a:pt x="760398" y="716199"/>
                </a:cubicBezTo>
                <a:cubicBezTo>
                  <a:pt x="790267" y="722212"/>
                  <a:pt x="829098" y="725218"/>
                  <a:pt x="870915" y="725218"/>
                </a:cubicBezTo>
                <a:cubicBezTo>
                  <a:pt x="882863" y="689145"/>
                  <a:pt x="900784" y="680126"/>
                  <a:pt x="900784" y="595956"/>
                </a:cubicBezTo>
                <a:cubicBezTo>
                  <a:pt x="900784" y="562889"/>
                  <a:pt x="873902" y="526816"/>
                  <a:pt x="873902" y="526816"/>
                </a:cubicBezTo>
                <a:cubicBezTo>
                  <a:pt x="873902" y="526816"/>
                  <a:pt x="870915" y="538840"/>
                  <a:pt x="855980" y="532828"/>
                </a:cubicBezTo>
                <a:cubicBezTo>
                  <a:pt x="841045" y="526816"/>
                  <a:pt x="829098" y="505773"/>
                  <a:pt x="823124" y="490743"/>
                </a:cubicBezTo>
                <a:cubicBezTo>
                  <a:pt x="823124" y="472707"/>
                  <a:pt x="808189" y="445652"/>
                  <a:pt x="805202" y="439640"/>
                </a:cubicBezTo>
                <a:cubicBezTo>
                  <a:pt x="799228" y="427615"/>
                  <a:pt x="802215" y="406573"/>
                  <a:pt x="829098" y="406573"/>
                </a:cubicBezTo>
                <a:cubicBezTo>
                  <a:pt x="829098" y="406573"/>
                  <a:pt x="817150" y="385530"/>
                  <a:pt x="826111" y="376512"/>
                </a:cubicBezTo>
                <a:cubicBezTo>
                  <a:pt x="826111" y="376512"/>
                  <a:pt x="799228" y="379518"/>
                  <a:pt x="811176" y="355469"/>
                </a:cubicBezTo>
                <a:cubicBezTo>
                  <a:pt x="811176" y="355469"/>
                  <a:pt x="760398" y="337433"/>
                  <a:pt x="802215" y="295348"/>
                </a:cubicBezTo>
                <a:cubicBezTo>
                  <a:pt x="802215" y="295348"/>
                  <a:pt x="775333" y="265287"/>
                  <a:pt x="808189" y="259275"/>
                </a:cubicBezTo>
                <a:cubicBezTo>
                  <a:pt x="808189" y="259275"/>
                  <a:pt x="760398" y="202159"/>
                  <a:pt x="826111" y="181116"/>
                </a:cubicBezTo>
                <a:cubicBezTo>
                  <a:pt x="826111" y="181116"/>
                  <a:pt x="766372" y="33818"/>
                  <a:pt x="873902" y="27806"/>
                </a:cubicBezTo>
                <a:cubicBezTo>
                  <a:pt x="930654" y="18788"/>
                  <a:pt x="969484" y="54861"/>
                  <a:pt x="1020262" y="75903"/>
                </a:cubicBezTo>
                <a:cubicBezTo>
                  <a:pt x="1020262" y="75903"/>
                  <a:pt x="1091949" y="18788"/>
                  <a:pt x="1130779" y="24800"/>
                </a:cubicBezTo>
                <a:cubicBezTo>
                  <a:pt x="1202465" y="39830"/>
                  <a:pt x="1223374" y="108970"/>
                  <a:pt x="1181557" y="172098"/>
                </a:cubicBezTo>
                <a:cubicBezTo>
                  <a:pt x="1226361" y="160074"/>
                  <a:pt x="1241296" y="229214"/>
                  <a:pt x="1205452" y="253262"/>
                </a:cubicBezTo>
                <a:cubicBezTo>
                  <a:pt x="1205452" y="253262"/>
                  <a:pt x="1226361" y="277311"/>
                  <a:pt x="1205452" y="304366"/>
                </a:cubicBezTo>
                <a:cubicBezTo>
                  <a:pt x="1205452" y="304366"/>
                  <a:pt x="1238309" y="346451"/>
                  <a:pt x="1199479" y="364488"/>
                </a:cubicBezTo>
                <a:cubicBezTo>
                  <a:pt x="1199479" y="364488"/>
                  <a:pt x="1190518" y="391542"/>
                  <a:pt x="1181557" y="403567"/>
                </a:cubicBezTo>
                <a:cubicBezTo>
                  <a:pt x="1181557" y="403567"/>
                  <a:pt x="1199479" y="400561"/>
                  <a:pt x="1205452" y="412585"/>
                </a:cubicBezTo>
                <a:cubicBezTo>
                  <a:pt x="1211426" y="427615"/>
                  <a:pt x="1214413" y="442646"/>
                  <a:pt x="1199479" y="463688"/>
                </a:cubicBezTo>
                <a:cubicBezTo>
                  <a:pt x="1187531" y="481725"/>
                  <a:pt x="1184544" y="493749"/>
                  <a:pt x="1181557" y="505773"/>
                </a:cubicBezTo>
                <a:cubicBezTo>
                  <a:pt x="1175583" y="517798"/>
                  <a:pt x="1172596" y="547859"/>
                  <a:pt x="1145714" y="529822"/>
                </a:cubicBezTo>
                <a:cubicBezTo>
                  <a:pt x="1106883" y="577919"/>
                  <a:pt x="1091949" y="656078"/>
                  <a:pt x="1118831" y="722212"/>
                </a:cubicBezTo>
                <a:cubicBezTo>
                  <a:pt x="1124805" y="734236"/>
                  <a:pt x="1124805" y="734236"/>
                  <a:pt x="1124805" y="734236"/>
                </a:cubicBezTo>
                <a:cubicBezTo>
                  <a:pt x="1192011" y="747763"/>
                  <a:pt x="1269298" y="762982"/>
                  <a:pt x="1325164" y="778623"/>
                </a:cubicBezTo>
                <a:lnTo>
                  <a:pt x="1344567" y="785043"/>
                </a:lnTo>
                <a:lnTo>
                  <a:pt x="1344567" y="848259"/>
                </a:lnTo>
                <a:lnTo>
                  <a:pt x="0" y="848259"/>
                </a:lnTo>
                <a:lnTo>
                  <a:pt x="0" y="781828"/>
                </a:lnTo>
                <a:lnTo>
                  <a:pt x="28597" y="758285"/>
                </a:lnTo>
                <a:cubicBezTo>
                  <a:pt x="85349" y="731230"/>
                  <a:pt x="291448" y="671108"/>
                  <a:pt x="306383" y="665096"/>
                </a:cubicBezTo>
                <a:cubicBezTo>
                  <a:pt x="309370" y="616999"/>
                  <a:pt x="309370" y="616999"/>
                  <a:pt x="309370" y="616999"/>
                </a:cubicBezTo>
                <a:cubicBezTo>
                  <a:pt x="330278" y="613992"/>
                  <a:pt x="330278" y="613992"/>
                  <a:pt x="330278" y="613992"/>
                </a:cubicBezTo>
                <a:cubicBezTo>
                  <a:pt x="330278" y="613992"/>
                  <a:pt x="336252" y="535834"/>
                  <a:pt x="336252" y="523810"/>
                </a:cubicBezTo>
                <a:cubicBezTo>
                  <a:pt x="336252" y="523810"/>
                  <a:pt x="306383" y="463688"/>
                  <a:pt x="297422" y="427615"/>
                </a:cubicBezTo>
                <a:cubicBezTo>
                  <a:pt x="297422" y="427615"/>
                  <a:pt x="273526" y="427615"/>
                  <a:pt x="267553" y="400561"/>
                </a:cubicBezTo>
                <a:cubicBezTo>
                  <a:pt x="267553" y="373506"/>
                  <a:pt x="267553" y="355469"/>
                  <a:pt x="264566" y="337433"/>
                </a:cubicBezTo>
                <a:cubicBezTo>
                  <a:pt x="258592" y="316390"/>
                  <a:pt x="273526" y="295348"/>
                  <a:pt x="288461" y="301360"/>
                </a:cubicBezTo>
                <a:cubicBezTo>
                  <a:pt x="288461" y="301360"/>
                  <a:pt x="258592" y="163080"/>
                  <a:pt x="288461" y="120995"/>
                </a:cubicBezTo>
                <a:cubicBezTo>
                  <a:pt x="306383" y="93940"/>
                  <a:pt x="363135" y="24800"/>
                  <a:pt x="500534" y="751"/>
                </a:cubicBezTo>
                <a:cubicBezTo>
                  <a:pt x="500534" y="751"/>
                  <a:pt x="508748" y="0"/>
                  <a:pt x="518456" y="0"/>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7" name="Rectangle 6">
            <a:extLst>
              <a:ext uri="{FF2B5EF4-FFF2-40B4-BE49-F238E27FC236}">
                <a16:creationId xmlns:a16="http://schemas.microsoft.com/office/drawing/2014/main" id="{6546E771-C6BC-40AD-9C93-2FD8E2E12EAA}"/>
              </a:ext>
            </a:extLst>
          </p:cNvPr>
          <p:cNvSpPr/>
          <p:nvPr/>
        </p:nvSpPr>
        <p:spPr>
          <a:xfrm>
            <a:off x="3457352" y="6033914"/>
            <a:ext cx="5772735" cy="369332"/>
          </a:xfrm>
          <a:prstGeom prst="rect">
            <a:avLst/>
          </a:prstGeom>
        </p:spPr>
        <p:txBody>
          <a:bodyPr wrap="none">
            <a:spAutoFit/>
          </a:bodyPr>
          <a:lstStyle/>
          <a:p>
            <a:pPr algn="ctr"/>
            <a:r>
              <a:rPr lang="en-US" dirty="0">
                <a:hlinkClick r:id="rId5"/>
              </a:rPr>
              <a:t>https://public.flourish.studio/visualisation/12701456/</a:t>
            </a:r>
            <a:r>
              <a:rPr lang="en-US" dirty="0"/>
              <a:t> </a:t>
            </a:r>
          </a:p>
        </p:txBody>
      </p:sp>
      <p:pic>
        <p:nvPicPr>
          <p:cNvPr id="3" name="Picture 2">
            <a:extLst>
              <a:ext uri="{FF2B5EF4-FFF2-40B4-BE49-F238E27FC236}">
                <a16:creationId xmlns:a16="http://schemas.microsoft.com/office/drawing/2014/main" id="{C9DC39DC-AE12-4D2C-B438-B416BD6F9204}"/>
              </a:ext>
            </a:extLst>
          </p:cNvPr>
          <p:cNvPicPr>
            <a:picLocks noChangeAspect="1"/>
          </p:cNvPicPr>
          <p:nvPr/>
        </p:nvPicPr>
        <p:blipFill>
          <a:blip r:embed="rId6"/>
          <a:stretch>
            <a:fillRect/>
          </a:stretch>
        </p:blipFill>
        <p:spPr>
          <a:xfrm>
            <a:off x="1993951" y="776292"/>
            <a:ext cx="8144401" cy="5248441"/>
          </a:xfrm>
          <a:prstGeom prst="rect">
            <a:avLst/>
          </a:prstGeom>
          <a:ln>
            <a:solidFill>
              <a:schemeClr val="bg2">
                <a:lumMod val="75000"/>
              </a:schemeClr>
            </a:solidFill>
          </a:ln>
        </p:spPr>
      </p:pic>
    </p:spTree>
    <p:extLst>
      <p:ext uri="{BB962C8B-B14F-4D97-AF65-F5344CB8AC3E}">
        <p14:creationId xmlns:p14="http://schemas.microsoft.com/office/powerpoint/2010/main" val="372525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076F024-B6D1-4288-85F7-4616DC9CD4A5}"/>
              </a:ext>
            </a:extLst>
          </p:cNvPr>
          <p:cNvSpPr/>
          <p:nvPr/>
        </p:nvSpPr>
        <p:spPr>
          <a:xfrm>
            <a:off x="7081284" y="1689064"/>
            <a:ext cx="4255652" cy="1371596"/>
          </a:xfrm>
          <a:prstGeom prst="rect">
            <a:avLst/>
          </a:prstGeom>
          <a:solidFill>
            <a:schemeClr val="accent1">
              <a:lumMod val="10000"/>
              <a:lumOff val="9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10000"/>
                </a:schemeClr>
              </a:solidFill>
              <a:latin typeface="Calibri" panose="020F0502020204030204" pitchFamily="34" charset="0"/>
            </a:endParaRPr>
          </a:p>
        </p:txBody>
      </p:sp>
      <p:graphicFrame>
        <p:nvGraphicFramePr>
          <p:cNvPr id="34" name="Table 33">
            <a:extLst>
              <a:ext uri="{FF2B5EF4-FFF2-40B4-BE49-F238E27FC236}">
                <a16:creationId xmlns:a16="http://schemas.microsoft.com/office/drawing/2014/main" id="{A88E99BA-46BE-4E9C-A7D0-109CFEA84667}"/>
              </a:ext>
            </a:extLst>
          </p:cNvPr>
          <p:cNvGraphicFramePr>
            <a:graphicFrameLocks noGrp="1"/>
          </p:cNvGraphicFramePr>
          <p:nvPr>
            <p:extLst>
              <p:ext uri="{D42A27DB-BD31-4B8C-83A1-F6EECF244321}">
                <p14:modId xmlns:p14="http://schemas.microsoft.com/office/powerpoint/2010/main" val="716327357"/>
              </p:ext>
            </p:extLst>
          </p:nvPr>
        </p:nvGraphicFramePr>
        <p:xfrm>
          <a:off x="864797" y="3719511"/>
          <a:ext cx="10472139" cy="2381178"/>
        </p:xfrm>
        <a:graphic>
          <a:graphicData uri="http://schemas.openxmlformats.org/drawingml/2006/table">
            <a:tbl>
              <a:tblPr>
                <a:tableStyleId>{5C22544A-7EE6-4342-B048-85BDC9FD1C3A}</a:tableStyleId>
              </a:tblPr>
              <a:tblGrid>
                <a:gridCol w="4070451">
                  <a:extLst>
                    <a:ext uri="{9D8B030D-6E8A-4147-A177-3AD203B41FA5}">
                      <a16:colId xmlns:a16="http://schemas.microsoft.com/office/drawing/2014/main" val="20000"/>
                    </a:ext>
                  </a:extLst>
                </a:gridCol>
                <a:gridCol w="3200844">
                  <a:extLst>
                    <a:ext uri="{9D8B030D-6E8A-4147-A177-3AD203B41FA5}">
                      <a16:colId xmlns:a16="http://schemas.microsoft.com/office/drawing/2014/main" val="20001"/>
                    </a:ext>
                  </a:extLst>
                </a:gridCol>
                <a:gridCol w="3200844">
                  <a:extLst>
                    <a:ext uri="{9D8B030D-6E8A-4147-A177-3AD203B41FA5}">
                      <a16:colId xmlns:a16="http://schemas.microsoft.com/office/drawing/2014/main" val="1217273130"/>
                    </a:ext>
                  </a:extLst>
                </a:gridCol>
              </a:tblGrid>
              <a:tr h="377202">
                <a:tc>
                  <a:txBody>
                    <a:bodyPr/>
                    <a:lstStyle/>
                    <a:p>
                      <a:pPr algn="l" fontAlgn="b"/>
                      <a:endParaRPr lang="en-US" sz="1400" b="1" i="0" u="none" strike="noStrike" dirty="0">
                        <a:solidFill>
                          <a:schemeClr val="bg1"/>
                        </a:solidFill>
                        <a:effectLst/>
                        <a:latin typeface="Calibri" panose="020F0502020204030204" pitchFamily="34"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400" b="1" i="0" u="none" strike="noStrike" dirty="0">
                          <a:solidFill>
                            <a:schemeClr val="bg1"/>
                          </a:solidFill>
                          <a:effectLst/>
                          <a:latin typeface="Calibri" panose="020F0502020204030204" pitchFamily="34" charset="0"/>
                        </a:rPr>
                        <a:t>Commuters</a:t>
                      </a: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400" b="1" i="0" u="none" strike="noStrike" dirty="0">
                          <a:solidFill>
                            <a:schemeClr val="bg1"/>
                          </a:solidFill>
                          <a:effectLst/>
                          <a:latin typeface="Calibri" panose="020F0502020204030204" pitchFamily="34" charset="0"/>
                        </a:rPr>
                        <a:t>Proportion</a:t>
                      </a: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84373">
                <a:tc>
                  <a:txBody>
                    <a:bodyPr/>
                    <a:lstStyle/>
                    <a:p>
                      <a:pPr algn="l" fontAlgn="b"/>
                      <a:r>
                        <a:rPr lang="en-US" sz="1400" b="0" i="0" u="none" strike="noStrike" dirty="0">
                          <a:solidFill>
                            <a:schemeClr val="bg1">
                              <a:lumMod val="25000"/>
                            </a:schemeClr>
                          </a:solidFill>
                          <a:effectLst/>
                          <a:latin typeface="Calibri" panose="020F0502020204030204" pitchFamily="34" charset="0"/>
                        </a:rPr>
                        <a:t>Wayne County, IN</a:t>
                      </a:r>
                    </a:p>
                  </a:txBody>
                  <a:tcPr marT="91440" marB="9144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fontAlgn="ctr"/>
                      <a:r>
                        <a:rPr lang="en-US" sz="1600" b="0" i="0" u="none" strike="noStrike" dirty="0">
                          <a:solidFill>
                            <a:srgbClr val="000000"/>
                          </a:solidFill>
                          <a:effectLst/>
                          <a:latin typeface="Calibri" panose="020F0502020204030204" pitchFamily="34" charset="0"/>
                        </a:rPr>
                        <a:t>15,930</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Calibri" panose="020F0502020204030204" pitchFamily="34" charset="0"/>
                        </a:rPr>
                        <a:t>56.4%</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657492650"/>
                  </a:ext>
                </a:extLst>
              </a:tr>
              <a:tr h="399978">
                <a:tc>
                  <a:txBody>
                    <a:bodyPr/>
                    <a:lstStyle/>
                    <a:p>
                      <a:pPr algn="l" fontAlgn="b"/>
                      <a:r>
                        <a:rPr lang="en-US" sz="1400" b="0" i="0" u="none" strike="noStrike" dirty="0">
                          <a:solidFill>
                            <a:schemeClr val="bg1">
                              <a:lumMod val="25000"/>
                            </a:schemeClr>
                          </a:solidFill>
                          <a:effectLst/>
                          <a:latin typeface="Calibri" panose="020F0502020204030204" pitchFamily="34" charset="0"/>
                        </a:rPr>
                        <a:t>Marion County, IN</a:t>
                      </a:r>
                    </a:p>
                  </a:txBody>
                  <a:tcPr marT="91440" marB="9144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fontAlgn="ctr"/>
                      <a:r>
                        <a:rPr lang="en-US" sz="1600" b="0" i="0" u="none" strike="noStrike" dirty="0">
                          <a:solidFill>
                            <a:srgbClr val="000000"/>
                          </a:solidFill>
                          <a:effectLst/>
                          <a:latin typeface="Calibri" panose="020F0502020204030204" pitchFamily="34" charset="0"/>
                        </a:rPr>
                        <a:t>2,416</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Calibri" panose="020F0502020204030204" pitchFamily="34" charset="0"/>
                        </a:rPr>
                        <a:t>8.6%</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813777041"/>
                  </a:ext>
                </a:extLst>
              </a:tr>
              <a:tr h="384373">
                <a:tc>
                  <a:txBody>
                    <a:bodyPr/>
                    <a:lstStyle/>
                    <a:p>
                      <a:pPr marL="0" marR="0" lvl="0" indent="0" algn="l" defTabSz="82296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25000"/>
                            </a:schemeClr>
                          </a:solidFill>
                          <a:effectLst/>
                          <a:latin typeface="Calibri" panose="020F0502020204030204" pitchFamily="34" charset="0"/>
                        </a:rPr>
                        <a:t>Delaware County, IN</a:t>
                      </a:r>
                    </a:p>
                  </a:txBody>
                  <a:tcPr marT="91440" marB="9144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fontAlgn="ctr"/>
                      <a:r>
                        <a:rPr lang="en-US" sz="1600" b="0" i="0" u="none" strike="noStrike" dirty="0">
                          <a:solidFill>
                            <a:srgbClr val="000000"/>
                          </a:solidFill>
                          <a:effectLst/>
                          <a:latin typeface="Calibri" panose="020F0502020204030204" pitchFamily="34" charset="0"/>
                        </a:rPr>
                        <a:t>796</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Calibri" panose="020F0502020204030204" pitchFamily="34" charset="0"/>
                        </a:rPr>
                        <a:t>2.8%</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954671919"/>
                  </a:ext>
                </a:extLst>
              </a:tr>
              <a:tr h="384373">
                <a:tc>
                  <a:txBody>
                    <a:bodyPr/>
                    <a:lstStyle/>
                    <a:p>
                      <a:pPr marL="0" marR="0" lvl="0" indent="0" algn="l" defTabSz="82296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25000"/>
                            </a:schemeClr>
                          </a:solidFill>
                          <a:effectLst/>
                          <a:latin typeface="Calibri" panose="020F0502020204030204" pitchFamily="34" charset="0"/>
                        </a:rPr>
                        <a:t>Preble County, OH</a:t>
                      </a:r>
                    </a:p>
                  </a:txBody>
                  <a:tcPr marT="91440" marB="9144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fontAlgn="ctr"/>
                      <a:r>
                        <a:rPr lang="en-US" sz="1600" b="0" i="0" u="none" strike="noStrike" dirty="0">
                          <a:solidFill>
                            <a:srgbClr val="000000"/>
                          </a:solidFill>
                          <a:effectLst/>
                          <a:latin typeface="Calibri" panose="020F0502020204030204" pitchFamily="34" charset="0"/>
                        </a:rPr>
                        <a:t>683</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Calibri" panose="020F0502020204030204" pitchFamily="34" charset="0"/>
                        </a:rPr>
                        <a:t>2.4%</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313700024"/>
                  </a:ext>
                </a:extLst>
              </a:tr>
              <a:tr h="384373">
                <a:tc>
                  <a:txBody>
                    <a:bodyPr/>
                    <a:lstStyle/>
                    <a:p>
                      <a:pPr marL="0" marR="0" lvl="0" indent="0" algn="l" defTabSz="82296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25000"/>
                            </a:schemeClr>
                          </a:solidFill>
                          <a:effectLst/>
                          <a:latin typeface="Calibri" panose="020F0502020204030204" pitchFamily="34" charset="0"/>
                        </a:rPr>
                        <a:t>Hamilton County, IN</a:t>
                      </a:r>
                    </a:p>
                  </a:txBody>
                  <a:tcPr marT="91440" marB="9144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fontAlgn="ctr"/>
                      <a:r>
                        <a:rPr lang="en-US" sz="1600" b="0" i="0" u="none" strike="noStrike" dirty="0">
                          <a:solidFill>
                            <a:srgbClr val="000000"/>
                          </a:solidFill>
                          <a:effectLst/>
                          <a:latin typeface="Calibri" panose="020F0502020204030204" pitchFamily="34" charset="0"/>
                        </a:rPr>
                        <a:t>637</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Calibri" panose="020F0502020204030204" pitchFamily="34" charset="0"/>
                        </a:rPr>
                        <a:t>2.3%</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552282531"/>
                  </a:ext>
                </a:extLst>
              </a:tr>
            </a:tbl>
          </a:graphicData>
        </a:graphic>
      </p:graphicFrame>
      <p:sp>
        <p:nvSpPr>
          <p:cNvPr id="26" name="Content Placeholder 3"/>
          <p:cNvSpPr>
            <a:spLocks noGrp="1"/>
          </p:cNvSpPr>
          <p:nvPr>
            <p:ph sz="quarter" idx="4294967295"/>
          </p:nvPr>
        </p:nvSpPr>
        <p:spPr>
          <a:xfrm>
            <a:off x="7451601" y="1935358"/>
            <a:ext cx="3515018" cy="4064000"/>
          </a:xfrm>
        </p:spPr>
        <p:txBody>
          <a:bodyPr anchor="t"/>
          <a:lstStyle/>
          <a:p>
            <a:pPr marL="0" lvl="1">
              <a:lnSpc>
                <a:spcPts val="1800"/>
              </a:lnSpc>
              <a:spcBef>
                <a:spcPts val="600"/>
              </a:spcBef>
              <a:buNone/>
            </a:pPr>
            <a:r>
              <a:rPr lang="en-US" sz="1800" dirty="0">
                <a:solidFill>
                  <a:schemeClr val="bg1">
                    <a:lumMod val="10000"/>
                  </a:schemeClr>
                </a:solidFill>
                <a:latin typeface="Calibri" panose="020F0502020204030204" pitchFamily="34" charset="0"/>
                <a:cs typeface="Calibri" panose="020F0502020204030204" pitchFamily="34" charset="0"/>
              </a:rPr>
              <a:t>A region’s commuteshed is the geographic area to which its resident work force travels to work.</a:t>
            </a:r>
          </a:p>
        </p:txBody>
      </p:sp>
      <p:sp>
        <p:nvSpPr>
          <p:cNvPr id="22" name="Rectangle 21"/>
          <p:cNvSpPr/>
          <p:nvPr/>
        </p:nvSpPr>
        <p:spPr>
          <a:xfrm>
            <a:off x="791382" y="1501332"/>
            <a:ext cx="5935545" cy="1969770"/>
          </a:xfrm>
          <a:prstGeom prst="rect">
            <a:avLst/>
          </a:prstGeom>
        </p:spPr>
        <p:txBody>
          <a:bodyPr wrap="square" lIns="0" tIns="0" rIns="0" bIns="0">
            <a:spAutoFit/>
          </a:bodyPr>
          <a:lstStyle/>
          <a:p>
            <a:r>
              <a:rPr lang="en-US" sz="1400" dirty="0">
                <a:solidFill>
                  <a:prstClr val="black">
                    <a:lumMod val="75000"/>
                    <a:lumOff val="25000"/>
                  </a:prstClr>
                </a:solidFill>
                <a:latin typeface="Calibri" panose="020F0502020204030204" pitchFamily="34" charset="0"/>
                <a:cs typeface="Calibri" panose="020F0502020204030204" pitchFamily="34" charset="0"/>
              </a:rPr>
              <a:t>Seventy-five percent of employed Wayne County residents commute to Wayne, Marion, Delaware, Henry and Hamilton counties in Indiana and Preble County, Ohio. Increasing the commuter shed threshold to 80 percent results in the inclusion of Hancock, Madison, and Fayette counties in Indiana. At the 85 percent threshold, Randolph, Allen, Hendricks, and Johnson counties in Indiana are included. </a:t>
            </a:r>
          </a:p>
          <a:p>
            <a:endParaRPr lang="en-US" sz="1400" dirty="0">
              <a:solidFill>
                <a:prstClr val="black">
                  <a:lumMod val="75000"/>
                  <a:lumOff val="25000"/>
                </a:prstClr>
              </a:solidFill>
              <a:cs typeface="Calibri" panose="020F0502020204030204" pitchFamily="34" charset="0"/>
            </a:endParaRPr>
          </a:p>
          <a:p>
            <a:pPr>
              <a:lnSpc>
                <a:spcPts val="1800"/>
              </a:lnSpc>
            </a:pPr>
            <a:r>
              <a:rPr lang="en-US" sz="1600" b="1" dirty="0">
                <a:latin typeface="Calibri" panose="020F0502020204030204" pitchFamily="34" charset="0"/>
                <a:cs typeface="Calibri" panose="020F0502020204030204" pitchFamily="34" charset="0"/>
              </a:rPr>
              <a:t>Collectively, these 13 counties represent roughly 85 percent of the commuteshed for Wayne County, IN. </a:t>
            </a:r>
          </a:p>
        </p:txBody>
      </p:sp>
      <p:cxnSp>
        <p:nvCxnSpPr>
          <p:cNvPr id="19" name="Straight Connector 18">
            <a:extLst>
              <a:ext uri="{FF2B5EF4-FFF2-40B4-BE49-F238E27FC236}">
                <a16:creationId xmlns:a16="http://schemas.microsoft.com/office/drawing/2014/main" id="{E63A1189-1FF4-461E-B7A2-F3021C823DEA}"/>
              </a:ext>
            </a:extLst>
          </p:cNvPr>
          <p:cNvCxnSpPr>
            <a:cxnSpLocks/>
          </p:cNvCxnSpPr>
          <p:nvPr/>
        </p:nvCxnSpPr>
        <p:spPr>
          <a:xfrm>
            <a:off x="787738" y="1398397"/>
            <a:ext cx="10549198" cy="0"/>
          </a:xfrm>
          <a:prstGeom prst="line">
            <a:avLst/>
          </a:prstGeom>
          <a:ln w="12700" cap="sq">
            <a:solidFill>
              <a:schemeClr val="bg2">
                <a:lumMod val="6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E1E5E18-97BE-4260-BF2D-3B471709F686}"/>
              </a:ext>
            </a:extLst>
          </p:cNvPr>
          <p:cNvSpPr txBox="1"/>
          <p:nvPr/>
        </p:nvSpPr>
        <p:spPr>
          <a:xfrm>
            <a:off x="11336936" y="82453"/>
            <a:ext cx="784860" cy="276999"/>
          </a:xfrm>
          <a:prstGeom prst="rect">
            <a:avLst/>
          </a:prstGeom>
          <a:noFill/>
        </p:spPr>
        <p:txBody>
          <a:bodyPr wrap="square" rtlCol="0">
            <a:spAutoFit/>
          </a:bodyPr>
          <a:lstStyle/>
          <a:p>
            <a:pPr algn="r"/>
            <a:fld id="{7964B517-158F-4483-9C40-A904D44BEA16}" type="slidenum">
              <a:rPr lang="en-US" sz="1200" smtClean="0">
                <a:solidFill>
                  <a:srgbClr val="858591"/>
                </a:solidFill>
                <a:latin typeface="Arial" panose="020B0604020202020204" pitchFamily="34" charset="0"/>
              </a:rPr>
              <a:pPr algn="r"/>
              <a:t>4</a:t>
            </a:fld>
            <a:endParaRPr lang="en-US" sz="1200" dirty="0">
              <a:solidFill>
                <a:srgbClr val="858591"/>
              </a:solidFill>
              <a:latin typeface="Arial" panose="020B0604020202020204" pitchFamily="34" charset="0"/>
            </a:endParaRPr>
          </a:p>
        </p:txBody>
      </p:sp>
      <p:sp>
        <p:nvSpPr>
          <p:cNvPr id="23" name="Title 1">
            <a:extLst>
              <a:ext uri="{FF2B5EF4-FFF2-40B4-BE49-F238E27FC236}">
                <a16:creationId xmlns:a16="http://schemas.microsoft.com/office/drawing/2014/main" id="{FDC5B4F0-F3D3-4738-8F69-F5009BF37781}"/>
              </a:ext>
            </a:extLst>
          </p:cNvPr>
          <p:cNvSpPr txBox="1">
            <a:spLocks/>
          </p:cNvSpPr>
          <p:nvPr/>
        </p:nvSpPr>
        <p:spPr>
          <a:xfrm>
            <a:off x="217375" y="6615659"/>
            <a:ext cx="4188823" cy="219985"/>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1000" i="1" dirty="0">
                <a:solidFill>
                  <a:srgbClr val="FFFFFF">
                    <a:lumMod val="50000"/>
                  </a:srgbClr>
                </a:solidFill>
                <a:latin typeface="Calibri" panose="020F0502020204030204" pitchFamily="34" charset="0"/>
                <a:cs typeface="Calibri" panose="020F0502020204030204" pitchFamily="34" charset="0"/>
              </a:rPr>
              <a:t>Data Snapshot </a:t>
            </a:r>
            <a:r>
              <a:rPr lang="en-US" sz="1000" i="1" dirty="0">
                <a:solidFill>
                  <a:srgbClr val="2FAB8B"/>
                </a:solidFill>
                <a:latin typeface="Calibri" panose="020F0502020204030204" pitchFamily="34" charset="0"/>
                <a:cs typeface="Calibri" panose="020F0502020204030204" pitchFamily="34" charset="0"/>
              </a:rPr>
              <a:t>// </a:t>
            </a:r>
            <a:r>
              <a:rPr lang="en-US" sz="1000" dirty="0">
                <a:solidFill>
                  <a:srgbClr val="2FAB8B"/>
                </a:solidFill>
                <a:latin typeface="Calibri Light" panose="020F0302020204030204" pitchFamily="34" charset="0"/>
                <a:cs typeface="Calibri Light" panose="020F0302020204030204" pitchFamily="34" charset="0"/>
              </a:rPr>
              <a:t>Wayne County, IN</a:t>
            </a:r>
            <a:endParaRPr lang="en-US" sz="1000" i="1" spc="-150" dirty="0">
              <a:solidFill>
                <a:srgbClr val="2FAB8B"/>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E6313F9B-712E-4731-9E18-F449D5CAEB89}"/>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4470" y="6637048"/>
            <a:ext cx="128718" cy="128718"/>
          </a:xfrm>
          <a:prstGeom prst="rect">
            <a:avLst/>
          </a:prstGeom>
        </p:spPr>
      </p:pic>
      <p:sp>
        <p:nvSpPr>
          <p:cNvPr id="17" name="TextBox 16"/>
          <p:cNvSpPr txBox="1"/>
          <p:nvPr/>
        </p:nvSpPr>
        <p:spPr>
          <a:xfrm>
            <a:off x="10684882" y="6596624"/>
            <a:ext cx="1436914" cy="230832"/>
          </a:xfrm>
          <a:prstGeom prst="rect">
            <a:avLst/>
          </a:prstGeom>
          <a:noFill/>
        </p:spPr>
        <p:txBody>
          <a:bodyPr wrap="square" rtlCol="0">
            <a:spAutoFit/>
          </a:bodyPr>
          <a:lstStyle/>
          <a:p>
            <a:pPr algn="r"/>
            <a:r>
              <a:rPr lang="en-US" sz="900" dirty="0">
                <a:solidFill>
                  <a:schemeClr val="bg1">
                    <a:lumMod val="25000"/>
                  </a:schemeClr>
                </a:solidFill>
                <a:latin typeface="Calibri" panose="020F0502020204030204" pitchFamily="34" charset="0"/>
                <a:cs typeface="Calibri" panose="020F0502020204030204" pitchFamily="34" charset="0"/>
              </a:rPr>
              <a:t>Source: On The Map </a:t>
            </a:r>
          </a:p>
        </p:txBody>
      </p:sp>
      <p:sp>
        <p:nvSpPr>
          <p:cNvPr id="28" name="TextBox 27">
            <a:extLst>
              <a:ext uri="{FF2B5EF4-FFF2-40B4-BE49-F238E27FC236}">
                <a16:creationId xmlns:a16="http://schemas.microsoft.com/office/drawing/2014/main" id="{086CFB89-A058-4036-889B-BDFCD5AD3938}"/>
              </a:ext>
            </a:extLst>
          </p:cNvPr>
          <p:cNvSpPr txBox="1"/>
          <p:nvPr/>
        </p:nvSpPr>
        <p:spPr>
          <a:xfrm>
            <a:off x="791382" y="999538"/>
            <a:ext cx="10549198" cy="338554"/>
          </a:xfrm>
          <a:prstGeom prst="rect">
            <a:avLst/>
          </a:prstGeom>
          <a:noFill/>
        </p:spPr>
        <p:txBody>
          <a:bodyPr wrap="square" lIns="0" tIns="0" rIns="0" bIns="0" rtlCol="0">
            <a:spAutoFit/>
          </a:bodyPr>
          <a:lstStyle/>
          <a:p>
            <a:r>
              <a:rPr lang="en-US" sz="2200" dirty="0">
                <a:solidFill>
                  <a:srgbClr val="F2F2F5">
                    <a:lumMod val="25000"/>
                  </a:srgbClr>
                </a:solidFill>
                <a:latin typeface="Franklin Gothic Medium" panose="020B0603020102020204" pitchFamily="34" charset="0"/>
              </a:rPr>
              <a:t>Commuteshed in 2021</a:t>
            </a:r>
          </a:p>
        </p:txBody>
      </p:sp>
      <p:sp>
        <p:nvSpPr>
          <p:cNvPr id="20" name="Rectangle 19">
            <a:extLst>
              <a:ext uri="{FF2B5EF4-FFF2-40B4-BE49-F238E27FC236}">
                <a16:creationId xmlns:a16="http://schemas.microsoft.com/office/drawing/2014/main" id="{6C1431B2-BBDD-477B-AC3B-03F14F4D0AB6}"/>
              </a:ext>
            </a:extLst>
          </p:cNvPr>
          <p:cNvSpPr/>
          <p:nvPr/>
        </p:nvSpPr>
        <p:spPr>
          <a:xfrm>
            <a:off x="137898" y="220952"/>
            <a:ext cx="3110627" cy="409819"/>
          </a:xfrm>
          <a:prstGeom prst="rect">
            <a:avLst/>
          </a:prstGeom>
          <a:solidFill>
            <a:srgbClr val="00206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9" name="Title 1">
            <a:extLst>
              <a:ext uri="{FF2B5EF4-FFF2-40B4-BE49-F238E27FC236}">
                <a16:creationId xmlns:a16="http://schemas.microsoft.com/office/drawing/2014/main" id="{73990519-FA26-414F-9626-BF1C091BCBAC}"/>
              </a:ext>
            </a:extLst>
          </p:cNvPr>
          <p:cNvSpPr txBox="1">
            <a:spLocks/>
          </p:cNvSpPr>
          <p:nvPr/>
        </p:nvSpPr>
        <p:spPr>
          <a:xfrm>
            <a:off x="624319" y="315421"/>
            <a:ext cx="2843721" cy="248458"/>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j-ea"/>
                <a:cs typeface="Adobe Arabic" panose="02040503050201020203" pitchFamily="18" charset="-78"/>
              </a:rPr>
              <a:t>Labor Market</a:t>
            </a:r>
            <a:endParaRPr kumimoji="0" lang="en-US" sz="1600" b="1" i="0" u="none" strike="noStrike" kern="1200" cap="none" spc="-150" normalizeH="0" baseline="0" noProof="0" dirty="0">
              <a:ln>
                <a:noFill/>
              </a:ln>
              <a:solidFill>
                <a:srgbClr val="FFFFFF"/>
              </a:solidFill>
              <a:effectLst/>
              <a:uLnTx/>
              <a:uFillTx/>
              <a:latin typeface="Franklin Gothic Book" panose="020B0503020102020204" pitchFamily="34" charset="0"/>
              <a:ea typeface="+mj-ea"/>
              <a:cs typeface="+mj-cs"/>
            </a:endParaRPr>
          </a:p>
        </p:txBody>
      </p:sp>
      <p:sp>
        <p:nvSpPr>
          <p:cNvPr id="30" name="Freeform: Shape 25">
            <a:extLst>
              <a:ext uri="{FF2B5EF4-FFF2-40B4-BE49-F238E27FC236}">
                <a16:creationId xmlns:a16="http://schemas.microsoft.com/office/drawing/2014/main" id="{F289A95E-6A43-4702-A865-134A63C02A20}"/>
              </a:ext>
            </a:extLst>
          </p:cNvPr>
          <p:cNvSpPr>
            <a:spLocks/>
          </p:cNvSpPr>
          <p:nvPr/>
        </p:nvSpPr>
        <p:spPr bwMode="auto">
          <a:xfrm>
            <a:off x="211837" y="299953"/>
            <a:ext cx="404801" cy="255380"/>
          </a:xfrm>
          <a:custGeom>
            <a:avLst/>
            <a:gdLst>
              <a:gd name="connsiteX0" fmla="*/ 518456 w 1344567"/>
              <a:gd name="connsiteY0" fmla="*/ 0 h 848259"/>
              <a:gd name="connsiteX1" fmla="*/ 545338 w 1344567"/>
              <a:gd name="connsiteY1" fmla="*/ 3757 h 848259"/>
              <a:gd name="connsiteX2" fmla="*/ 533390 w 1344567"/>
              <a:gd name="connsiteY2" fmla="*/ 24800 h 848259"/>
              <a:gd name="connsiteX3" fmla="*/ 625986 w 1344567"/>
              <a:gd name="connsiteY3" fmla="*/ 139031 h 848259"/>
              <a:gd name="connsiteX4" fmla="*/ 625986 w 1344567"/>
              <a:gd name="connsiteY4" fmla="*/ 301360 h 848259"/>
              <a:gd name="connsiteX5" fmla="*/ 646894 w 1344567"/>
              <a:gd name="connsiteY5" fmla="*/ 322402 h 848259"/>
              <a:gd name="connsiteX6" fmla="*/ 611051 w 1344567"/>
              <a:gd name="connsiteY6" fmla="*/ 427615 h 848259"/>
              <a:gd name="connsiteX7" fmla="*/ 584168 w 1344567"/>
              <a:gd name="connsiteY7" fmla="*/ 529822 h 848259"/>
              <a:gd name="connsiteX8" fmla="*/ 587155 w 1344567"/>
              <a:gd name="connsiteY8" fmla="*/ 601968 h 848259"/>
              <a:gd name="connsiteX9" fmla="*/ 605077 w 1344567"/>
              <a:gd name="connsiteY9" fmla="*/ 601968 h 848259"/>
              <a:gd name="connsiteX10" fmla="*/ 625986 w 1344567"/>
              <a:gd name="connsiteY10" fmla="*/ 671108 h 848259"/>
              <a:gd name="connsiteX11" fmla="*/ 760398 w 1344567"/>
              <a:gd name="connsiteY11" fmla="*/ 716199 h 848259"/>
              <a:gd name="connsiteX12" fmla="*/ 870915 w 1344567"/>
              <a:gd name="connsiteY12" fmla="*/ 725218 h 848259"/>
              <a:gd name="connsiteX13" fmla="*/ 900784 w 1344567"/>
              <a:gd name="connsiteY13" fmla="*/ 595956 h 848259"/>
              <a:gd name="connsiteX14" fmla="*/ 873902 w 1344567"/>
              <a:gd name="connsiteY14" fmla="*/ 526816 h 848259"/>
              <a:gd name="connsiteX15" fmla="*/ 855980 w 1344567"/>
              <a:gd name="connsiteY15" fmla="*/ 532828 h 848259"/>
              <a:gd name="connsiteX16" fmla="*/ 823124 w 1344567"/>
              <a:gd name="connsiteY16" fmla="*/ 490743 h 848259"/>
              <a:gd name="connsiteX17" fmla="*/ 805202 w 1344567"/>
              <a:gd name="connsiteY17" fmla="*/ 439640 h 848259"/>
              <a:gd name="connsiteX18" fmla="*/ 829098 w 1344567"/>
              <a:gd name="connsiteY18" fmla="*/ 406573 h 848259"/>
              <a:gd name="connsiteX19" fmla="*/ 826111 w 1344567"/>
              <a:gd name="connsiteY19" fmla="*/ 376512 h 848259"/>
              <a:gd name="connsiteX20" fmla="*/ 811176 w 1344567"/>
              <a:gd name="connsiteY20" fmla="*/ 355469 h 848259"/>
              <a:gd name="connsiteX21" fmla="*/ 802215 w 1344567"/>
              <a:gd name="connsiteY21" fmla="*/ 295348 h 848259"/>
              <a:gd name="connsiteX22" fmla="*/ 808189 w 1344567"/>
              <a:gd name="connsiteY22" fmla="*/ 259275 h 848259"/>
              <a:gd name="connsiteX23" fmla="*/ 826111 w 1344567"/>
              <a:gd name="connsiteY23" fmla="*/ 181116 h 848259"/>
              <a:gd name="connsiteX24" fmla="*/ 873902 w 1344567"/>
              <a:gd name="connsiteY24" fmla="*/ 27806 h 848259"/>
              <a:gd name="connsiteX25" fmla="*/ 1020262 w 1344567"/>
              <a:gd name="connsiteY25" fmla="*/ 75903 h 848259"/>
              <a:gd name="connsiteX26" fmla="*/ 1130779 w 1344567"/>
              <a:gd name="connsiteY26" fmla="*/ 24800 h 848259"/>
              <a:gd name="connsiteX27" fmla="*/ 1181557 w 1344567"/>
              <a:gd name="connsiteY27" fmla="*/ 172098 h 848259"/>
              <a:gd name="connsiteX28" fmla="*/ 1205452 w 1344567"/>
              <a:gd name="connsiteY28" fmla="*/ 253262 h 848259"/>
              <a:gd name="connsiteX29" fmla="*/ 1205452 w 1344567"/>
              <a:gd name="connsiteY29" fmla="*/ 304366 h 848259"/>
              <a:gd name="connsiteX30" fmla="*/ 1199479 w 1344567"/>
              <a:gd name="connsiteY30" fmla="*/ 364488 h 848259"/>
              <a:gd name="connsiteX31" fmla="*/ 1181557 w 1344567"/>
              <a:gd name="connsiteY31" fmla="*/ 403567 h 848259"/>
              <a:gd name="connsiteX32" fmla="*/ 1205452 w 1344567"/>
              <a:gd name="connsiteY32" fmla="*/ 412585 h 848259"/>
              <a:gd name="connsiteX33" fmla="*/ 1199479 w 1344567"/>
              <a:gd name="connsiteY33" fmla="*/ 463688 h 848259"/>
              <a:gd name="connsiteX34" fmla="*/ 1181557 w 1344567"/>
              <a:gd name="connsiteY34" fmla="*/ 505773 h 848259"/>
              <a:gd name="connsiteX35" fmla="*/ 1145714 w 1344567"/>
              <a:gd name="connsiteY35" fmla="*/ 529822 h 848259"/>
              <a:gd name="connsiteX36" fmla="*/ 1118831 w 1344567"/>
              <a:gd name="connsiteY36" fmla="*/ 722212 h 848259"/>
              <a:gd name="connsiteX37" fmla="*/ 1124805 w 1344567"/>
              <a:gd name="connsiteY37" fmla="*/ 734236 h 848259"/>
              <a:gd name="connsiteX38" fmla="*/ 1325164 w 1344567"/>
              <a:gd name="connsiteY38" fmla="*/ 778623 h 848259"/>
              <a:gd name="connsiteX39" fmla="*/ 1344567 w 1344567"/>
              <a:gd name="connsiteY39" fmla="*/ 785043 h 848259"/>
              <a:gd name="connsiteX40" fmla="*/ 1344567 w 1344567"/>
              <a:gd name="connsiteY40" fmla="*/ 848259 h 848259"/>
              <a:gd name="connsiteX41" fmla="*/ 0 w 1344567"/>
              <a:gd name="connsiteY41" fmla="*/ 848259 h 848259"/>
              <a:gd name="connsiteX42" fmla="*/ 0 w 1344567"/>
              <a:gd name="connsiteY42" fmla="*/ 781828 h 848259"/>
              <a:gd name="connsiteX43" fmla="*/ 28597 w 1344567"/>
              <a:gd name="connsiteY43" fmla="*/ 758285 h 848259"/>
              <a:gd name="connsiteX44" fmla="*/ 306383 w 1344567"/>
              <a:gd name="connsiteY44" fmla="*/ 665096 h 848259"/>
              <a:gd name="connsiteX45" fmla="*/ 309370 w 1344567"/>
              <a:gd name="connsiteY45" fmla="*/ 616999 h 848259"/>
              <a:gd name="connsiteX46" fmla="*/ 330278 w 1344567"/>
              <a:gd name="connsiteY46" fmla="*/ 613992 h 848259"/>
              <a:gd name="connsiteX47" fmla="*/ 336252 w 1344567"/>
              <a:gd name="connsiteY47" fmla="*/ 523810 h 848259"/>
              <a:gd name="connsiteX48" fmla="*/ 297422 w 1344567"/>
              <a:gd name="connsiteY48" fmla="*/ 427615 h 848259"/>
              <a:gd name="connsiteX49" fmla="*/ 267553 w 1344567"/>
              <a:gd name="connsiteY49" fmla="*/ 400561 h 848259"/>
              <a:gd name="connsiteX50" fmla="*/ 264566 w 1344567"/>
              <a:gd name="connsiteY50" fmla="*/ 337433 h 848259"/>
              <a:gd name="connsiteX51" fmla="*/ 288461 w 1344567"/>
              <a:gd name="connsiteY51" fmla="*/ 301360 h 848259"/>
              <a:gd name="connsiteX52" fmla="*/ 288461 w 1344567"/>
              <a:gd name="connsiteY52" fmla="*/ 120995 h 848259"/>
              <a:gd name="connsiteX53" fmla="*/ 500534 w 1344567"/>
              <a:gd name="connsiteY53" fmla="*/ 751 h 848259"/>
              <a:gd name="connsiteX54" fmla="*/ 518456 w 1344567"/>
              <a:gd name="connsiteY54" fmla="*/ 0 h 84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44567" h="848259">
                <a:moveTo>
                  <a:pt x="518456" y="0"/>
                </a:moveTo>
                <a:cubicBezTo>
                  <a:pt x="528163" y="0"/>
                  <a:pt x="539364" y="751"/>
                  <a:pt x="545338" y="3757"/>
                </a:cubicBezTo>
                <a:cubicBezTo>
                  <a:pt x="554299" y="3757"/>
                  <a:pt x="551312" y="6764"/>
                  <a:pt x="533390" y="24800"/>
                </a:cubicBezTo>
                <a:cubicBezTo>
                  <a:pt x="533390" y="24800"/>
                  <a:pt x="605077" y="69891"/>
                  <a:pt x="625986" y="139031"/>
                </a:cubicBezTo>
                <a:cubicBezTo>
                  <a:pt x="640920" y="181116"/>
                  <a:pt x="634946" y="274305"/>
                  <a:pt x="625986" y="301360"/>
                </a:cubicBezTo>
                <a:cubicBezTo>
                  <a:pt x="625986" y="301360"/>
                  <a:pt x="649881" y="295348"/>
                  <a:pt x="646894" y="322402"/>
                </a:cubicBezTo>
                <a:cubicBezTo>
                  <a:pt x="640920" y="364488"/>
                  <a:pt x="640920" y="442646"/>
                  <a:pt x="611051" y="427615"/>
                </a:cubicBezTo>
                <a:cubicBezTo>
                  <a:pt x="611051" y="427615"/>
                  <a:pt x="611051" y="511786"/>
                  <a:pt x="584168" y="529822"/>
                </a:cubicBezTo>
                <a:cubicBezTo>
                  <a:pt x="584168" y="529822"/>
                  <a:pt x="575208" y="598962"/>
                  <a:pt x="587155" y="601968"/>
                </a:cubicBezTo>
                <a:cubicBezTo>
                  <a:pt x="605077" y="601968"/>
                  <a:pt x="605077" y="601968"/>
                  <a:pt x="605077" y="601968"/>
                </a:cubicBezTo>
                <a:cubicBezTo>
                  <a:pt x="605077" y="601968"/>
                  <a:pt x="614038" y="659084"/>
                  <a:pt x="625986" y="671108"/>
                </a:cubicBezTo>
                <a:cubicBezTo>
                  <a:pt x="625986" y="671108"/>
                  <a:pt x="688711" y="698163"/>
                  <a:pt x="760398" y="716199"/>
                </a:cubicBezTo>
                <a:cubicBezTo>
                  <a:pt x="790267" y="722212"/>
                  <a:pt x="829098" y="725218"/>
                  <a:pt x="870915" y="725218"/>
                </a:cubicBezTo>
                <a:cubicBezTo>
                  <a:pt x="882863" y="689145"/>
                  <a:pt x="900784" y="680126"/>
                  <a:pt x="900784" y="595956"/>
                </a:cubicBezTo>
                <a:cubicBezTo>
                  <a:pt x="900784" y="562889"/>
                  <a:pt x="873902" y="526816"/>
                  <a:pt x="873902" y="526816"/>
                </a:cubicBezTo>
                <a:cubicBezTo>
                  <a:pt x="873902" y="526816"/>
                  <a:pt x="870915" y="538840"/>
                  <a:pt x="855980" y="532828"/>
                </a:cubicBezTo>
                <a:cubicBezTo>
                  <a:pt x="841045" y="526816"/>
                  <a:pt x="829098" y="505773"/>
                  <a:pt x="823124" y="490743"/>
                </a:cubicBezTo>
                <a:cubicBezTo>
                  <a:pt x="823124" y="472707"/>
                  <a:pt x="808189" y="445652"/>
                  <a:pt x="805202" y="439640"/>
                </a:cubicBezTo>
                <a:cubicBezTo>
                  <a:pt x="799228" y="427615"/>
                  <a:pt x="802215" y="406573"/>
                  <a:pt x="829098" y="406573"/>
                </a:cubicBezTo>
                <a:cubicBezTo>
                  <a:pt x="829098" y="406573"/>
                  <a:pt x="817150" y="385530"/>
                  <a:pt x="826111" y="376512"/>
                </a:cubicBezTo>
                <a:cubicBezTo>
                  <a:pt x="826111" y="376512"/>
                  <a:pt x="799228" y="379518"/>
                  <a:pt x="811176" y="355469"/>
                </a:cubicBezTo>
                <a:cubicBezTo>
                  <a:pt x="811176" y="355469"/>
                  <a:pt x="760398" y="337433"/>
                  <a:pt x="802215" y="295348"/>
                </a:cubicBezTo>
                <a:cubicBezTo>
                  <a:pt x="802215" y="295348"/>
                  <a:pt x="775333" y="265287"/>
                  <a:pt x="808189" y="259275"/>
                </a:cubicBezTo>
                <a:cubicBezTo>
                  <a:pt x="808189" y="259275"/>
                  <a:pt x="760398" y="202159"/>
                  <a:pt x="826111" y="181116"/>
                </a:cubicBezTo>
                <a:cubicBezTo>
                  <a:pt x="826111" y="181116"/>
                  <a:pt x="766372" y="33818"/>
                  <a:pt x="873902" y="27806"/>
                </a:cubicBezTo>
                <a:cubicBezTo>
                  <a:pt x="930654" y="18788"/>
                  <a:pt x="969484" y="54861"/>
                  <a:pt x="1020262" y="75903"/>
                </a:cubicBezTo>
                <a:cubicBezTo>
                  <a:pt x="1020262" y="75903"/>
                  <a:pt x="1091949" y="18788"/>
                  <a:pt x="1130779" y="24800"/>
                </a:cubicBezTo>
                <a:cubicBezTo>
                  <a:pt x="1202465" y="39830"/>
                  <a:pt x="1223374" y="108970"/>
                  <a:pt x="1181557" y="172098"/>
                </a:cubicBezTo>
                <a:cubicBezTo>
                  <a:pt x="1226361" y="160074"/>
                  <a:pt x="1241296" y="229214"/>
                  <a:pt x="1205452" y="253262"/>
                </a:cubicBezTo>
                <a:cubicBezTo>
                  <a:pt x="1205452" y="253262"/>
                  <a:pt x="1226361" y="277311"/>
                  <a:pt x="1205452" y="304366"/>
                </a:cubicBezTo>
                <a:cubicBezTo>
                  <a:pt x="1205452" y="304366"/>
                  <a:pt x="1238309" y="346451"/>
                  <a:pt x="1199479" y="364488"/>
                </a:cubicBezTo>
                <a:cubicBezTo>
                  <a:pt x="1199479" y="364488"/>
                  <a:pt x="1190518" y="391542"/>
                  <a:pt x="1181557" y="403567"/>
                </a:cubicBezTo>
                <a:cubicBezTo>
                  <a:pt x="1181557" y="403567"/>
                  <a:pt x="1199479" y="400561"/>
                  <a:pt x="1205452" y="412585"/>
                </a:cubicBezTo>
                <a:cubicBezTo>
                  <a:pt x="1211426" y="427615"/>
                  <a:pt x="1214413" y="442646"/>
                  <a:pt x="1199479" y="463688"/>
                </a:cubicBezTo>
                <a:cubicBezTo>
                  <a:pt x="1187531" y="481725"/>
                  <a:pt x="1184544" y="493749"/>
                  <a:pt x="1181557" y="505773"/>
                </a:cubicBezTo>
                <a:cubicBezTo>
                  <a:pt x="1175583" y="517798"/>
                  <a:pt x="1172596" y="547859"/>
                  <a:pt x="1145714" y="529822"/>
                </a:cubicBezTo>
                <a:cubicBezTo>
                  <a:pt x="1106883" y="577919"/>
                  <a:pt x="1091949" y="656078"/>
                  <a:pt x="1118831" y="722212"/>
                </a:cubicBezTo>
                <a:cubicBezTo>
                  <a:pt x="1124805" y="734236"/>
                  <a:pt x="1124805" y="734236"/>
                  <a:pt x="1124805" y="734236"/>
                </a:cubicBezTo>
                <a:cubicBezTo>
                  <a:pt x="1192011" y="747763"/>
                  <a:pt x="1269298" y="762982"/>
                  <a:pt x="1325164" y="778623"/>
                </a:cubicBezTo>
                <a:lnTo>
                  <a:pt x="1344567" y="785043"/>
                </a:lnTo>
                <a:lnTo>
                  <a:pt x="1344567" y="848259"/>
                </a:lnTo>
                <a:lnTo>
                  <a:pt x="0" y="848259"/>
                </a:lnTo>
                <a:lnTo>
                  <a:pt x="0" y="781828"/>
                </a:lnTo>
                <a:lnTo>
                  <a:pt x="28597" y="758285"/>
                </a:lnTo>
                <a:cubicBezTo>
                  <a:pt x="85349" y="731230"/>
                  <a:pt x="291448" y="671108"/>
                  <a:pt x="306383" y="665096"/>
                </a:cubicBezTo>
                <a:cubicBezTo>
                  <a:pt x="309370" y="616999"/>
                  <a:pt x="309370" y="616999"/>
                  <a:pt x="309370" y="616999"/>
                </a:cubicBezTo>
                <a:cubicBezTo>
                  <a:pt x="330278" y="613992"/>
                  <a:pt x="330278" y="613992"/>
                  <a:pt x="330278" y="613992"/>
                </a:cubicBezTo>
                <a:cubicBezTo>
                  <a:pt x="330278" y="613992"/>
                  <a:pt x="336252" y="535834"/>
                  <a:pt x="336252" y="523810"/>
                </a:cubicBezTo>
                <a:cubicBezTo>
                  <a:pt x="336252" y="523810"/>
                  <a:pt x="306383" y="463688"/>
                  <a:pt x="297422" y="427615"/>
                </a:cubicBezTo>
                <a:cubicBezTo>
                  <a:pt x="297422" y="427615"/>
                  <a:pt x="273526" y="427615"/>
                  <a:pt x="267553" y="400561"/>
                </a:cubicBezTo>
                <a:cubicBezTo>
                  <a:pt x="267553" y="373506"/>
                  <a:pt x="267553" y="355469"/>
                  <a:pt x="264566" y="337433"/>
                </a:cubicBezTo>
                <a:cubicBezTo>
                  <a:pt x="258592" y="316390"/>
                  <a:pt x="273526" y="295348"/>
                  <a:pt x="288461" y="301360"/>
                </a:cubicBezTo>
                <a:cubicBezTo>
                  <a:pt x="288461" y="301360"/>
                  <a:pt x="258592" y="163080"/>
                  <a:pt x="288461" y="120995"/>
                </a:cubicBezTo>
                <a:cubicBezTo>
                  <a:pt x="306383" y="93940"/>
                  <a:pt x="363135" y="24800"/>
                  <a:pt x="500534" y="751"/>
                </a:cubicBezTo>
                <a:cubicBezTo>
                  <a:pt x="500534" y="751"/>
                  <a:pt x="508748" y="0"/>
                  <a:pt x="518456" y="0"/>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2394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2579C22-60FA-4013-8527-6B532D4C26BF}"/>
              </a:ext>
            </a:extLst>
          </p:cNvPr>
          <p:cNvSpPr/>
          <p:nvPr/>
        </p:nvSpPr>
        <p:spPr>
          <a:xfrm>
            <a:off x="7421526" y="1777649"/>
            <a:ext cx="3819716" cy="1456245"/>
          </a:xfrm>
          <a:prstGeom prst="rect">
            <a:avLst/>
          </a:prstGeom>
          <a:solidFill>
            <a:schemeClr val="accent1">
              <a:lumMod val="10000"/>
              <a:lumOff val="90000"/>
            </a:schemeClr>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F2F5"/>
              </a:solidFill>
              <a:latin typeface="Calibri" panose="020F0502020204030204" pitchFamily="34" charset="0"/>
            </a:endParaRPr>
          </a:p>
        </p:txBody>
      </p:sp>
      <p:sp>
        <p:nvSpPr>
          <p:cNvPr id="20" name="TextBox 19"/>
          <p:cNvSpPr txBox="1"/>
          <p:nvPr/>
        </p:nvSpPr>
        <p:spPr>
          <a:xfrm>
            <a:off x="787735" y="1530581"/>
            <a:ext cx="6272283" cy="2062103"/>
          </a:xfrm>
          <a:prstGeom prst="rect">
            <a:avLst/>
          </a:prstGeom>
          <a:noFill/>
        </p:spPr>
        <p:txBody>
          <a:bodyPr wrap="square" lIns="0" tIns="0" rIns="0" bIns="0" rtlCol="0">
            <a:spAutoFit/>
          </a:bodyPr>
          <a:lstStyle/>
          <a:p>
            <a:pPr marL="0" lvl="1">
              <a:spcBef>
                <a:spcPts val="600"/>
              </a:spcBef>
              <a:spcAft>
                <a:spcPts val="600"/>
              </a:spcAft>
            </a:pPr>
            <a:r>
              <a:rPr lang="en-US" sz="1400" dirty="0">
                <a:solidFill>
                  <a:prstClr val="black">
                    <a:lumMod val="75000"/>
                    <a:lumOff val="25000"/>
                  </a:prstClr>
                </a:solidFill>
                <a:cs typeface="Calibri" panose="020F0502020204030204" pitchFamily="34" charset="0"/>
              </a:rPr>
              <a:t>Seventy-five percent of the region’s workers live in Wayne, Fayette, Randolph, Marion, and Henry counties in Indiana and Preble County in Ohio. Union and Hamilton counties in Indiana and Drake County, Ohio are included in the labor shed when the threshold is extended to 80 percent. Delaware, Madison, Allen, Franklin, and Rush counties of Indiana and Montgomery County in Ohio are part of the 85 percent labor shed.</a:t>
            </a:r>
          </a:p>
          <a:p>
            <a:pPr>
              <a:lnSpc>
                <a:spcPts val="1800"/>
              </a:lnSpc>
            </a:pPr>
            <a:endParaRPr lang="en-US" sz="1600" dirty="0">
              <a:cs typeface="Calibri" panose="020F0502020204030204" pitchFamily="34" charset="0"/>
            </a:endParaRPr>
          </a:p>
          <a:p>
            <a:pPr>
              <a:lnSpc>
                <a:spcPts val="1800"/>
              </a:lnSpc>
            </a:pPr>
            <a:r>
              <a:rPr lang="en-US" sz="1600" b="1" dirty="0">
                <a:latin typeface="Calibri" panose="020F0502020204030204" pitchFamily="34" charset="0"/>
                <a:cs typeface="Calibri" panose="020F0502020204030204" pitchFamily="34" charset="0"/>
              </a:rPr>
              <a:t>Combined, these 15 counties represent 85 percent of the laborshed for Wayne County, IN.</a:t>
            </a:r>
          </a:p>
        </p:txBody>
      </p:sp>
      <p:sp>
        <p:nvSpPr>
          <p:cNvPr id="19" name="Rectangle 18"/>
          <p:cNvSpPr/>
          <p:nvPr/>
        </p:nvSpPr>
        <p:spPr>
          <a:xfrm>
            <a:off x="7854135" y="2090272"/>
            <a:ext cx="3278153" cy="830997"/>
          </a:xfrm>
          <a:prstGeom prst="rect">
            <a:avLst/>
          </a:prstGeom>
          <a:solidFill>
            <a:schemeClr val="accent1">
              <a:lumMod val="10000"/>
              <a:lumOff val="90000"/>
            </a:schemeClr>
          </a:solidFill>
        </p:spPr>
        <p:txBody>
          <a:bodyPr wrap="square" lIns="0" tIns="0" rIns="0" bIns="0">
            <a:spAutoFit/>
          </a:bodyPr>
          <a:lstStyle/>
          <a:p>
            <a:pPr marL="0" lvl="1">
              <a:spcBef>
                <a:spcPts val="600"/>
              </a:spcBef>
              <a:spcAft>
                <a:spcPts val="600"/>
              </a:spcAft>
            </a:pPr>
            <a:r>
              <a:rPr lang="en-US" dirty="0">
                <a:solidFill>
                  <a:schemeClr val="bg1">
                    <a:lumMod val="10000"/>
                  </a:schemeClr>
                </a:solidFill>
                <a:latin typeface="Calibri" panose="020F0502020204030204" pitchFamily="34" charset="0"/>
                <a:cs typeface="Calibri" panose="020F0502020204030204" pitchFamily="34" charset="0"/>
              </a:rPr>
              <a:t>A region’s laborshed is the geographic area from which it draws employees.</a:t>
            </a:r>
          </a:p>
        </p:txBody>
      </p:sp>
      <p:cxnSp>
        <p:nvCxnSpPr>
          <p:cNvPr id="22" name="Straight Connector 21">
            <a:extLst>
              <a:ext uri="{FF2B5EF4-FFF2-40B4-BE49-F238E27FC236}">
                <a16:creationId xmlns:a16="http://schemas.microsoft.com/office/drawing/2014/main" id="{E43F7431-3B45-49E8-A5F0-3A2E0EB02280}"/>
              </a:ext>
            </a:extLst>
          </p:cNvPr>
          <p:cNvCxnSpPr>
            <a:cxnSpLocks/>
          </p:cNvCxnSpPr>
          <p:nvPr/>
        </p:nvCxnSpPr>
        <p:spPr>
          <a:xfrm>
            <a:off x="787738" y="1398397"/>
            <a:ext cx="10549198" cy="0"/>
          </a:xfrm>
          <a:prstGeom prst="line">
            <a:avLst/>
          </a:prstGeom>
          <a:ln w="12700" cap="sq">
            <a:solidFill>
              <a:schemeClr val="bg2">
                <a:lumMod val="6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1E5CC4A-02AA-49B6-8ECF-2C39AF01D0F2}"/>
              </a:ext>
            </a:extLst>
          </p:cNvPr>
          <p:cNvSpPr txBox="1"/>
          <p:nvPr/>
        </p:nvSpPr>
        <p:spPr>
          <a:xfrm>
            <a:off x="11336936" y="82453"/>
            <a:ext cx="784860" cy="276999"/>
          </a:xfrm>
          <a:prstGeom prst="rect">
            <a:avLst/>
          </a:prstGeom>
          <a:noFill/>
        </p:spPr>
        <p:txBody>
          <a:bodyPr wrap="square" rtlCol="0">
            <a:spAutoFit/>
          </a:bodyPr>
          <a:lstStyle/>
          <a:p>
            <a:pPr algn="r"/>
            <a:fld id="{7964B517-158F-4483-9C40-A904D44BEA16}" type="slidenum">
              <a:rPr lang="en-US" sz="1200" smtClean="0">
                <a:solidFill>
                  <a:srgbClr val="858591"/>
                </a:solidFill>
                <a:latin typeface="Arial" panose="020B0604020202020204" pitchFamily="34" charset="0"/>
              </a:rPr>
              <a:pPr algn="r"/>
              <a:t>5</a:t>
            </a:fld>
            <a:endParaRPr lang="en-US" sz="1200" dirty="0">
              <a:solidFill>
                <a:srgbClr val="858591"/>
              </a:solidFill>
              <a:latin typeface="Arial" panose="020B0604020202020204" pitchFamily="34" charset="0"/>
            </a:endParaRPr>
          </a:p>
        </p:txBody>
      </p:sp>
      <p:sp>
        <p:nvSpPr>
          <p:cNvPr id="25" name="Title 1">
            <a:extLst>
              <a:ext uri="{FF2B5EF4-FFF2-40B4-BE49-F238E27FC236}">
                <a16:creationId xmlns:a16="http://schemas.microsoft.com/office/drawing/2014/main" id="{B88B863B-53EA-4F89-ABA3-B603342E94B6}"/>
              </a:ext>
            </a:extLst>
          </p:cNvPr>
          <p:cNvSpPr txBox="1">
            <a:spLocks/>
          </p:cNvSpPr>
          <p:nvPr/>
        </p:nvSpPr>
        <p:spPr>
          <a:xfrm>
            <a:off x="217375" y="6615659"/>
            <a:ext cx="4188823" cy="219985"/>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1000" i="1" dirty="0">
                <a:solidFill>
                  <a:srgbClr val="FFFFFF">
                    <a:lumMod val="50000"/>
                  </a:srgbClr>
                </a:solidFill>
                <a:latin typeface="Calibri" panose="020F0502020204030204" pitchFamily="34" charset="0"/>
                <a:cs typeface="Calibri" panose="020F0502020204030204" pitchFamily="34" charset="0"/>
              </a:rPr>
              <a:t>Data Snapshot </a:t>
            </a:r>
            <a:r>
              <a:rPr lang="en-US" sz="1000" i="1" dirty="0">
                <a:solidFill>
                  <a:srgbClr val="2FAB8B"/>
                </a:solidFill>
                <a:latin typeface="Calibri" panose="020F0502020204030204" pitchFamily="34" charset="0"/>
                <a:cs typeface="Calibri" panose="020F0502020204030204" pitchFamily="34" charset="0"/>
              </a:rPr>
              <a:t>// </a:t>
            </a:r>
            <a:r>
              <a:rPr lang="en-US" sz="1000" dirty="0">
                <a:solidFill>
                  <a:srgbClr val="2FAB8B"/>
                </a:solidFill>
                <a:latin typeface="Calibri Light" panose="020F0302020204030204" pitchFamily="34" charset="0"/>
                <a:cs typeface="Calibri Light" panose="020F0302020204030204" pitchFamily="34" charset="0"/>
              </a:rPr>
              <a:t>Wayne County, IN</a:t>
            </a:r>
            <a:endParaRPr lang="en-US" sz="1000" i="1" spc="-150" dirty="0">
              <a:solidFill>
                <a:srgbClr val="2FAB8B"/>
              </a:solidFill>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01581924-85B2-4FC4-987B-1AA665A8A46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4470" y="6637048"/>
            <a:ext cx="128718" cy="128718"/>
          </a:xfrm>
          <a:prstGeom prst="rect">
            <a:avLst/>
          </a:prstGeom>
        </p:spPr>
      </p:pic>
      <p:graphicFrame>
        <p:nvGraphicFramePr>
          <p:cNvPr id="33" name="Table 32">
            <a:extLst>
              <a:ext uri="{FF2B5EF4-FFF2-40B4-BE49-F238E27FC236}">
                <a16:creationId xmlns:a16="http://schemas.microsoft.com/office/drawing/2014/main" id="{85063B17-0EA5-4D79-960D-84AF0AE3EC10}"/>
              </a:ext>
            </a:extLst>
          </p:cNvPr>
          <p:cNvGraphicFramePr>
            <a:graphicFrameLocks noGrp="1"/>
          </p:cNvGraphicFramePr>
          <p:nvPr>
            <p:extLst>
              <p:ext uri="{D42A27DB-BD31-4B8C-83A1-F6EECF244321}">
                <p14:modId xmlns:p14="http://schemas.microsoft.com/office/powerpoint/2010/main" val="514007783"/>
              </p:ext>
            </p:extLst>
          </p:nvPr>
        </p:nvGraphicFramePr>
        <p:xfrm>
          <a:off x="787735" y="3993336"/>
          <a:ext cx="10549199" cy="2377440"/>
        </p:xfrm>
        <a:graphic>
          <a:graphicData uri="http://schemas.openxmlformats.org/drawingml/2006/table">
            <a:tbl>
              <a:tblPr>
                <a:tableStyleId>{5C22544A-7EE6-4342-B048-85BDC9FD1C3A}</a:tableStyleId>
              </a:tblPr>
              <a:tblGrid>
                <a:gridCol w="3979783">
                  <a:extLst>
                    <a:ext uri="{9D8B030D-6E8A-4147-A177-3AD203B41FA5}">
                      <a16:colId xmlns:a16="http://schemas.microsoft.com/office/drawing/2014/main" val="20000"/>
                    </a:ext>
                  </a:extLst>
                </a:gridCol>
                <a:gridCol w="3284708">
                  <a:extLst>
                    <a:ext uri="{9D8B030D-6E8A-4147-A177-3AD203B41FA5}">
                      <a16:colId xmlns:a16="http://schemas.microsoft.com/office/drawing/2014/main" val="20001"/>
                    </a:ext>
                  </a:extLst>
                </a:gridCol>
                <a:gridCol w="3284708">
                  <a:extLst>
                    <a:ext uri="{9D8B030D-6E8A-4147-A177-3AD203B41FA5}">
                      <a16:colId xmlns:a16="http://schemas.microsoft.com/office/drawing/2014/main" val="1217273130"/>
                    </a:ext>
                  </a:extLst>
                </a:gridCol>
              </a:tblGrid>
              <a:tr h="360726">
                <a:tc>
                  <a:txBody>
                    <a:bodyPr/>
                    <a:lstStyle/>
                    <a:p>
                      <a:pPr algn="l" fontAlgn="b"/>
                      <a:endParaRPr lang="en-US" sz="1400" b="1" i="0" u="none" strike="noStrike" dirty="0">
                        <a:solidFill>
                          <a:schemeClr val="bg1"/>
                        </a:solidFill>
                        <a:effectLst/>
                        <a:latin typeface="Calibri" panose="020F0502020204030204" pitchFamily="34" charset="0"/>
                      </a:endParaRPr>
                    </a:p>
                  </a:txBody>
                  <a:tcPr marT="91440" marB="91440" anchor="ctr">
                    <a:lnL w="12700" cap="flat" cmpd="sng" algn="ctr">
                      <a:no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400" b="1" i="0" u="none" strike="noStrike" dirty="0">
                          <a:solidFill>
                            <a:schemeClr val="bg1"/>
                          </a:solidFill>
                          <a:effectLst/>
                          <a:latin typeface="Calibri" panose="020F0502020204030204" pitchFamily="34" charset="0"/>
                        </a:rPr>
                        <a:t>Commuters</a:t>
                      </a:r>
                    </a:p>
                  </a:txBody>
                  <a:tcPr marT="91440" marB="9144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400" b="1" i="0" u="none" strike="noStrike" dirty="0">
                          <a:solidFill>
                            <a:schemeClr val="bg1"/>
                          </a:solidFill>
                          <a:effectLst/>
                          <a:latin typeface="Calibri" panose="020F0502020204030204" pitchFamily="34" charset="0"/>
                        </a:rPr>
                        <a:t>Proportion</a:t>
                      </a:r>
                    </a:p>
                  </a:txBody>
                  <a:tcPr marT="91440" marB="91440" anchor="ctr">
                    <a:lnL w="12700" cap="flat" cmpd="sng" algn="ctr">
                      <a:solidFill>
                        <a:schemeClr val="bg2">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67584">
                <a:tc>
                  <a:txBody>
                    <a:bodyPr/>
                    <a:lstStyle/>
                    <a:p>
                      <a:pPr algn="l" fontAlgn="b"/>
                      <a:r>
                        <a:rPr lang="en-US" sz="1400" b="0" i="0" u="none" strike="noStrike" dirty="0">
                          <a:solidFill>
                            <a:schemeClr val="bg1">
                              <a:lumMod val="25000"/>
                            </a:schemeClr>
                          </a:solidFill>
                          <a:effectLst/>
                          <a:latin typeface="Calibri" panose="020F0502020204030204" pitchFamily="34" charset="0"/>
                        </a:rPr>
                        <a:t>Wayne County, IN</a:t>
                      </a:r>
                    </a:p>
                  </a:txBody>
                  <a:tcPr marT="91440" marB="9144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fontAlgn="ctr"/>
                      <a:r>
                        <a:rPr lang="en-US" sz="1600" b="0" i="0" u="none" strike="noStrike" dirty="0">
                          <a:solidFill>
                            <a:srgbClr val="000000"/>
                          </a:solidFill>
                          <a:effectLst/>
                          <a:latin typeface="Calibri" panose="020F0502020204030204" pitchFamily="34" charset="0"/>
                        </a:rPr>
                        <a:t>15,930</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Calibri" panose="020F0502020204030204" pitchFamily="34" charset="0"/>
                        </a:rPr>
                        <a:t>56.8%</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657492650"/>
                  </a:ext>
                </a:extLst>
              </a:tr>
              <a:tr h="367584">
                <a:tc>
                  <a:txBody>
                    <a:bodyPr/>
                    <a:lstStyle/>
                    <a:p>
                      <a:pPr algn="l" fontAlgn="b"/>
                      <a:r>
                        <a:rPr lang="en-US" sz="1400" b="0" i="0" u="none" strike="noStrike" dirty="0">
                          <a:solidFill>
                            <a:schemeClr val="bg1">
                              <a:lumMod val="25000"/>
                            </a:schemeClr>
                          </a:solidFill>
                          <a:effectLst/>
                          <a:latin typeface="Calibri" panose="020F0502020204030204" pitchFamily="34" charset="0"/>
                        </a:rPr>
                        <a:t>Fayette County, IN</a:t>
                      </a:r>
                    </a:p>
                  </a:txBody>
                  <a:tcPr marT="91440" marB="9144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fontAlgn="ctr"/>
                      <a:r>
                        <a:rPr lang="en-US" sz="1600" b="0" i="0" u="none" strike="noStrike" dirty="0">
                          <a:solidFill>
                            <a:srgbClr val="000000"/>
                          </a:solidFill>
                          <a:effectLst/>
                          <a:latin typeface="Calibri" panose="020F0502020204030204" pitchFamily="34" charset="0"/>
                        </a:rPr>
                        <a:t>1,346</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Calibri" panose="020F0502020204030204" pitchFamily="34" charset="0"/>
                        </a:rPr>
                        <a:t>4.8%</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813777041"/>
                  </a:ext>
                </a:extLst>
              </a:tr>
              <a:tr h="367584">
                <a:tc>
                  <a:txBody>
                    <a:bodyPr/>
                    <a:lstStyle/>
                    <a:p>
                      <a:pPr marL="0" marR="0" lvl="0" indent="0" algn="l" defTabSz="82296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25000"/>
                            </a:schemeClr>
                          </a:solidFill>
                          <a:effectLst/>
                          <a:latin typeface="Calibri" panose="020F0502020204030204" pitchFamily="34" charset="0"/>
                        </a:rPr>
                        <a:t>Preble County, OH</a:t>
                      </a:r>
                    </a:p>
                  </a:txBody>
                  <a:tcPr marT="91440" marB="9144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fontAlgn="ctr"/>
                      <a:r>
                        <a:rPr lang="en-US" sz="1600" b="0" i="0" u="none" strike="noStrike" dirty="0">
                          <a:solidFill>
                            <a:srgbClr val="000000"/>
                          </a:solidFill>
                          <a:effectLst/>
                          <a:latin typeface="Calibri" panose="020F0502020204030204" pitchFamily="34" charset="0"/>
                        </a:rPr>
                        <a:t>1,118</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Calibri" panose="020F0502020204030204" pitchFamily="34" charset="0"/>
                        </a:rPr>
                        <a:t>4.0%</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954671919"/>
                  </a:ext>
                </a:extLst>
              </a:tr>
              <a:tr h="367584">
                <a:tc>
                  <a:txBody>
                    <a:bodyPr/>
                    <a:lstStyle/>
                    <a:p>
                      <a:pPr marL="0" marR="0" lvl="0" indent="0" algn="l" defTabSz="82296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25000"/>
                            </a:schemeClr>
                          </a:solidFill>
                          <a:effectLst/>
                          <a:latin typeface="Calibri" panose="020F0502020204030204" pitchFamily="34" charset="0"/>
                        </a:rPr>
                        <a:t>Randolph County, IN</a:t>
                      </a:r>
                    </a:p>
                  </a:txBody>
                  <a:tcPr marT="91440" marB="9144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fontAlgn="ctr"/>
                      <a:r>
                        <a:rPr lang="en-US" sz="1600" b="0" i="0" u="none" strike="noStrike" dirty="0">
                          <a:solidFill>
                            <a:srgbClr val="000000"/>
                          </a:solidFill>
                          <a:effectLst/>
                          <a:latin typeface="Calibri" panose="020F0502020204030204" pitchFamily="34" charset="0"/>
                        </a:rPr>
                        <a:t>890</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Calibri" panose="020F0502020204030204" pitchFamily="34" charset="0"/>
                        </a:rPr>
                        <a:t>3.2%</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313700024"/>
                  </a:ext>
                </a:extLst>
              </a:tr>
              <a:tr h="367584">
                <a:tc>
                  <a:txBody>
                    <a:bodyPr/>
                    <a:lstStyle/>
                    <a:p>
                      <a:pPr marL="0" marR="0" lvl="0" indent="0" algn="l" defTabSz="82296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25000"/>
                            </a:schemeClr>
                          </a:solidFill>
                          <a:effectLst/>
                          <a:latin typeface="Calibri" panose="020F0502020204030204" pitchFamily="34" charset="0"/>
                        </a:rPr>
                        <a:t>Henry County, IN</a:t>
                      </a:r>
                    </a:p>
                  </a:txBody>
                  <a:tcPr marT="91440" marB="9144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fontAlgn="ctr"/>
                      <a:r>
                        <a:rPr lang="en-US" sz="1600" b="0" i="0" u="none" strike="noStrike" dirty="0">
                          <a:solidFill>
                            <a:srgbClr val="000000"/>
                          </a:solidFill>
                          <a:effectLst/>
                          <a:latin typeface="Calibri" panose="020F0502020204030204" pitchFamily="34" charset="0"/>
                        </a:rPr>
                        <a:t>883</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Calibri" panose="020F0502020204030204" pitchFamily="34" charset="0"/>
                        </a:rPr>
                        <a:t>3.2%</a:t>
                      </a:r>
                    </a:p>
                  </a:txBody>
                  <a:tcPr marL="9525" marR="4572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552282531"/>
                  </a:ext>
                </a:extLst>
              </a:tr>
            </a:tbl>
          </a:graphicData>
        </a:graphic>
      </p:graphicFrame>
      <p:sp>
        <p:nvSpPr>
          <p:cNvPr id="16" name="TextBox 15"/>
          <p:cNvSpPr txBox="1"/>
          <p:nvPr/>
        </p:nvSpPr>
        <p:spPr>
          <a:xfrm>
            <a:off x="10684882" y="6585941"/>
            <a:ext cx="1436914" cy="230832"/>
          </a:xfrm>
          <a:prstGeom prst="rect">
            <a:avLst/>
          </a:prstGeom>
          <a:noFill/>
        </p:spPr>
        <p:txBody>
          <a:bodyPr wrap="square" rtlCol="0">
            <a:spAutoFit/>
          </a:bodyPr>
          <a:lstStyle/>
          <a:p>
            <a:pPr algn="r"/>
            <a:r>
              <a:rPr lang="en-US" sz="900" dirty="0">
                <a:solidFill>
                  <a:schemeClr val="tx2">
                    <a:lumMod val="75000"/>
                  </a:schemeClr>
                </a:solidFill>
                <a:latin typeface="Calibri" panose="020F0502020204030204" pitchFamily="34" charset="0"/>
                <a:cs typeface="Calibri" panose="020F0502020204030204" pitchFamily="34" charset="0"/>
              </a:rPr>
              <a:t>Source: On The Map </a:t>
            </a:r>
          </a:p>
        </p:txBody>
      </p:sp>
      <p:sp>
        <p:nvSpPr>
          <p:cNvPr id="28" name="TextBox 27">
            <a:extLst>
              <a:ext uri="{FF2B5EF4-FFF2-40B4-BE49-F238E27FC236}">
                <a16:creationId xmlns:a16="http://schemas.microsoft.com/office/drawing/2014/main" id="{086CFB89-A058-4036-889B-BDFCD5AD3938}"/>
              </a:ext>
            </a:extLst>
          </p:cNvPr>
          <p:cNvSpPr txBox="1"/>
          <p:nvPr/>
        </p:nvSpPr>
        <p:spPr>
          <a:xfrm>
            <a:off x="791382" y="999538"/>
            <a:ext cx="10549198" cy="338554"/>
          </a:xfrm>
          <a:prstGeom prst="rect">
            <a:avLst/>
          </a:prstGeom>
          <a:noFill/>
        </p:spPr>
        <p:txBody>
          <a:bodyPr wrap="square" lIns="0" tIns="0" rIns="0" bIns="0" rtlCol="0">
            <a:spAutoFit/>
          </a:bodyPr>
          <a:lstStyle/>
          <a:p>
            <a:r>
              <a:rPr lang="en-US" sz="2200" dirty="0">
                <a:solidFill>
                  <a:srgbClr val="F2F2F5">
                    <a:lumMod val="25000"/>
                  </a:srgbClr>
                </a:solidFill>
                <a:latin typeface="Franklin Gothic Medium" panose="020B0603020102020204" pitchFamily="34" charset="0"/>
              </a:rPr>
              <a:t>Laborshed in 2021</a:t>
            </a:r>
          </a:p>
        </p:txBody>
      </p:sp>
      <p:sp>
        <p:nvSpPr>
          <p:cNvPr id="30" name="Rectangle 29">
            <a:extLst>
              <a:ext uri="{FF2B5EF4-FFF2-40B4-BE49-F238E27FC236}">
                <a16:creationId xmlns:a16="http://schemas.microsoft.com/office/drawing/2014/main" id="{83AF8DDB-B3E2-457C-9DF0-339BA670A95D}"/>
              </a:ext>
            </a:extLst>
          </p:cNvPr>
          <p:cNvSpPr/>
          <p:nvPr/>
        </p:nvSpPr>
        <p:spPr>
          <a:xfrm>
            <a:off x="137898" y="220952"/>
            <a:ext cx="3110627" cy="409819"/>
          </a:xfrm>
          <a:prstGeom prst="rect">
            <a:avLst/>
          </a:prstGeom>
          <a:solidFill>
            <a:srgbClr val="00206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1" name="Title 1">
            <a:extLst>
              <a:ext uri="{FF2B5EF4-FFF2-40B4-BE49-F238E27FC236}">
                <a16:creationId xmlns:a16="http://schemas.microsoft.com/office/drawing/2014/main" id="{3ED7C260-2549-45B5-8B94-3C27CE2D9BF0}"/>
              </a:ext>
            </a:extLst>
          </p:cNvPr>
          <p:cNvSpPr txBox="1">
            <a:spLocks/>
          </p:cNvSpPr>
          <p:nvPr/>
        </p:nvSpPr>
        <p:spPr>
          <a:xfrm>
            <a:off x="624319" y="315421"/>
            <a:ext cx="2843721" cy="248458"/>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j-ea"/>
                <a:cs typeface="Adobe Arabic" panose="02040503050201020203" pitchFamily="18" charset="-78"/>
              </a:rPr>
              <a:t>Labor Market</a:t>
            </a:r>
            <a:endParaRPr kumimoji="0" lang="en-US" sz="1600" b="1" i="0" u="none" strike="noStrike" kern="1200" cap="none" spc="-150" normalizeH="0" baseline="0" noProof="0" dirty="0">
              <a:ln>
                <a:noFill/>
              </a:ln>
              <a:solidFill>
                <a:srgbClr val="FFFFFF"/>
              </a:solidFill>
              <a:effectLst/>
              <a:uLnTx/>
              <a:uFillTx/>
              <a:latin typeface="Franklin Gothic Book" panose="020B0503020102020204" pitchFamily="34" charset="0"/>
              <a:ea typeface="+mj-ea"/>
              <a:cs typeface="+mj-cs"/>
            </a:endParaRPr>
          </a:p>
        </p:txBody>
      </p:sp>
      <p:sp>
        <p:nvSpPr>
          <p:cNvPr id="32" name="Freeform: Shape 25">
            <a:extLst>
              <a:ext uri="{FF2B5EF4-FFF2-40B4-BE49-F238E27FC236}">
                <a16:creationId xmlns:a16="http://schemas.microsoft.com/office/drawing/2014/main" id="{E7B411AA-CB05-466B-B223-84994949DEE0}"/>
              </a:ext>
            </a:extLst>
          </p:cNvPr>
          <p:cNvSpPr>
            <a:spLocks/>
          </p:cNvSpPr>
          <p:nvPr/>
        </p:nvSpPr>
        <p:spPr bwMode="auto">
          <a:xfrm>
            <a:off x="211837" y="299953"/>
            <a:ext cx="404801" cy="255380"/>
          </a:xfrm>
          <a:custGeom>
            <a:avLst/>
            <a:gdLst>
              <a:gd name="connsiteX0" fmla="*/ 518456 w 1344567"/>
              <a:gd name="connsiteY0" fmla="*/ 0 h 848259"/>
              <a:gd name="connsiteX1" fmla="*/ 545338 w 1344567"/>
              <a:gd name="connsiteY1" fmla="*/ 3757 h 848259"/>
              <a:gd name="connsiteX2" fmla="*/ 533390 w 1344567"/>
              <a:gd name="connsiteY2" fmla="*/ 24800 h 848259"/>
              <a:gd name="connsiteX3" fmla="*/ 625986 w 1344567"/>
              <a:gd name="connsiteY3" fmla="*/ 139031 h 848259"/>
              <a:gd name="connsiteX4" fmla="*/ 625986 w 1344567"/>
              <a:gd name="connsiteY4" fmla="*/ 301360 h 848259"/>
              <a:gd name="connsiteX5" fmla="*/ 646894 w 1344567"/>
              <a:gd name="connsiteY5" fmla="*/ 322402 h 848259"/>
              <a:gd name="connsiteX6" fmla="*/ 611051 w 1344567"/>
              <a:gd name="connsiteY6" fmla="*/ 427615 h 848259"/>
              <a:gd name="connsiteX7" fmla="*/ 584168 w 1344567"/>
              <a:gd name="connsiteY7" fmla="*/ 529822 h 848259"/>
              <a:gd name="connsiteX8" fmla="*/ 587155 w 1344567"/>
              <a:gd name="connsiteY8" fmla="*/ 601968 h 848259"/>
              <a:gd name="connsiteX9" fmla="*/ 605077 w 1344567"/>
              <a:gd name="connsiteY9" fmla="*/ 601968 h 848259"/>
              <a:gd name="connsiteX10" fmla="*/ 625986 w 1344567"/>
              <a:gd name="connsiteY10" fmla="*/ 671108 h 848259"/>
              <a:gd name="connsiteX11" fmla="*/ 760398 w 1344567"/>
              <a:gd name="connsiteY11" fmla="*/ 716199 h 848259"/>
              <a:gd name="connsiteX12" fmla="*/ 870915 w 1344567"/>
              <a:gd name="connsiteY12" fmla="*/ 725218 h 848259"/>
              <a:gd name="connsiteX13" fmla="*/ 900784 w 1344567"/>
              <a:gd name="connsiteY13" fmla="*/ 595956 h 848259"/>
              <a:gd name="connsiteX14" fmla="*/ 873902 w 1344567"/>
              <a:gd name="connsiteY14" fmla="*/ 526816 h 848259"/>
              <a:gd name="connsiteX15" fmla="*/ 855980 w 1344567"/>
              <a:gd name="connsiteY15" fmla="*/ 532828 h 848259"/>
              <a:gd name="connsiteX16" fmla="*/ 823124 w 1344567"/>
              <a:gd name="connsiteY16" fmla="*/ 490743 h 848259"/>
              <a:gd name="connsiteX17" fmla="*/ 805202 w 1344567"/>
              <a:gd name="connsiteY17" fmla="*/ 439640 h 848259"/>
              <a:gd name="connsiteX18" fmla="*/ 829098 w 1344567"/>
              <a:gd name="connsiteY18" fmla="*/ 406573 h 848259"/>
              <a:gd name="connsiteX19" fmla="*/ 826111 w 1344567"/>
              <a:gd name="connsiteY19" fmla="*/ 376512 h 848259"/>
              <a:gd name="connsiteX20" fmla="*/ 811176 w 1344567"/>
              <a:gd name="connsiteY20" fmla="*/ 355469 h 848259"/>
              <a:gd name="connsiteX21" fmla="*/ 802215 w 1344567"/>
              <a:gd name="connsiteY21" fmla="*/ 295348 h 848259"/>
              <a:gd name="connsiteX22" fmla="*/ 808189 w 1344567"/>
              <a:gd name="connsiteY22" fmla="*/ 259275 h 848259"/>
              <a:gd name="connsiteX23" fmla="*/ 826111 w 1344567"/>
              <a:gd name="connsiteY23" fmla="*/ 181116 h 848259"/>
              <a:gd name="connsiteX24" fmla="*/ 873902 w 1344567"/>
              <a:gd name="connsiteY24" fmla="*/ 27806 h 848259"/>
              <a:gd name="connsiteX25" fmla="*/ 1020262 w 1344567"/>
              <a:gd name="connsiteY25" fmla="*/ 75903 h 848259"/>
              <a:gd name="connsiteX26" fmla="*/ 1130779 w 1344567"/>
              <a:gd name="connsiteY26" fmla="*/ 24800 h 848259"/>
              <a:gd name="connsiteX27" fmla="*/ 1181557 w 1344567"/>
              <a:gd name="connsiteY27" fmla="*/ 172098 h 848259"/>
              <a:gd name="connsiteX28" fmla="*/ 1205452 w 1344567"/>
              <a:gd name="connsiteY28" fmla="*/ 253262 h 848259"/>
              <a:gd name="connsiteX29" fmla="*/ 1205452 w 1344567"/>
              <a:gd name="connsiteY29" fmla="*/ 304366 h 848259"/>
              <a:gd name="connsiteX30" fmla="*/ 1199479 w 1344567"/>
              <a:gd name="connsiteY30" fmla="*/ 364488 h 848259"/>
              <a:gd name="connsiteX31" fmla="*/ 1181557 w 1344567"/>
              <a:gd name="connsiteY31" fmla="*/ 403567 h 848259"/>
              <a:gd name="connsiteX32" fmla="*/ 1205452 w 1344567"/>
              <a:gd name="connsiteY32" fmla="*/ 412585 h 848259"/>
              <a:gd name="connsiteX33" fmla="*/ 1199479 w 1344567"/>
              <a:gd name="connsiteY33" fmla="*/ 463688 h 848259"/>
              <a:gd name="connsiteX34" fmla="*/ 1181557 w 1344567"/>
              <a:gd name="connsiteY34" fmla="*/ 505773 h 848259"/>
              <a:gd name="connsiteX35" fmla="*/ 1145714 w 1344567"/>
              <a:gd name="connsiteY35" fmla="*/ 529822 h 848259"/>
              <a:gd name="connsiteX36" fmla="*/ 1118831 w 1344567"/>
              <a:gd name="connsiteY36" fmla="*/ 722212 h 848259"/>
              <a:gd name="connsiteX37" fmla="*/ 1124805 w 1344567"/>
              <a:gd name="connsiteY37" fmla="*/ 734236 h 848259"/>
              <a:gd name="connsiteX38" fmla="*/ 1325164 w 1344567"/>
              <a:gd name="connsiteY38" fmla="*/ 778623 h 848259"/>
              <a:gd name="connsiteX39" fmla="*/ 1344567 w 1344567"/>
              <a:gd name="connsiteY39" fmla="*/ 785043 h 848259"/>
              <a:gd name="connsiteX40" fmla="*/ 1344567 w 1344567"/>
              <a:gd name="connsiteY40" fmla="*/ 848259 h 848259"/>
              <a:gd name="connsiteX41" fmla="*/ 0 w 1344567"/>
              <a:gd name="connsiteY41" fmla="*/ 848259 h 848259"/>
              <a:gd name="connsiteX42" fmla="*/ 0 w 1344567"/>
              <a:gd name="connsiteY42" fmla="*/ 781828 h 848259"/>
              <a:gd name="connsiteX43" fmla="*/ 28597 w 1344567"/>
              <a:gd name="connsiteY43" fmla="*/ 758285 h 848259"/>
              <a:gd name="connsiteX44" fmla="*/ 306383 w 1344567"/>
              <a:gd name="connsiteY44" fmla="*/ 665096 h 848259"/>
              <a:gd name="connsiteX45" fmla="*/ 309370 w 1344567"/>
              <a:gd name="connsiteY45" fmla="*/ 616999 h 848259"/>
              <a:gd name="connsiteX46" fmla="*/ 330278 w 1344567"/>
              <a:gd name="connsiteY46" fmla="*/ 613992 h 848259"/>
              <a:gd name="connsiteX47" fmla="*/ 336252 w 1344567"/>
              <a:gd name="connsiteY47" fmla="*/ 523810 h 848259"/>
              <a:gd name="connsiteX48" fmla="*/ 297422 w 1344567"/>
              <a:gd name="connsiteY48" fmla="*/ 427615 h 848259"/>
              <a:gd name="connsiteX49" fmla="*/ 267553 w 1344567"/>
              <a:gd name="connsiteY49" fmla="*/ 400561 h 848259"/>
              <a:gd name="connsiteX50" fmla="*/ 264566 w 1344567"/>
              <a:gd name="connsiteY50" fmla="*/ 337433 h 848259"/>
              <a:gd name="connsiteX51" fmla="*/ 288461 w 1344567"/>
              <a:gd name="connsiteY51" fmla="*/ 301360 h 848259"/>
              <a:gd name="connsiteX52" fmla="*/ 288461 w 1344567"/>
              <a:gd name="connsiteY52" fmla="*/ 120995 h 848259"/>
              <a:gd name="connsiteX53" fmla="*/ 500534 w 1344567"/>
              <a:gd name="connsiteY53" fmla="*/ 751 h 848259"/>
              <a:gd name="connsiteX54" fmla="*/ 518456 w 1344567"/>
              <a:gd name="connsiteY54" fmla="*/ 0 h 84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44567" h="848259">
                <a:moveTo>
                  <a:pt x="518456" y="0"/>
                </a:moveTo>
                <a:cubicBezTo>
                  <a:pt x="528163" y="0"/>
                  <a:pt x="539364" y="751"/>
                  <a:pt x="545338" y="3757"/>
                </a:cubicBezTo>
                <a:cubicBezTo>
                  <a:pt x="554299" y="3757"/>
                  <a:pt x="551312" y="6764"/>
                  <a:pt x="533390" y="24800"/>
                </a:cubicBezTo>
                <a:cubicBezTo>
                  <a:pt x="533390" y="24800"/>
                  <a:pt x="605077" y="69891"/>
                  <a:pt x="625986" y="139031"/>
                </a:cubicBezTo>
                <a:cubicBezTo>
                  <a:pt x="640920" y="181116"/>
                  <a:pt x="634946" y="274305"/>
                  <a:pt x="625986" y="301360"/>
                </a:cubicBezTo>
                <a:cubicBezTo>
                  <a:pt x="625986" y="301360"/>
                  <a:pt x="649881" y="295348"/>
                  <a:pt x="646894" y="322402"/>
                </a:cubicBezTo>
                <a:cubicBezTo>
                  <a:pt x="640920" y="364488"/>
                  <a:pt x="640920" y="442646"/>
                  <a:pt x="611051" y="427615"/>
                </a:cubicBezTo>
                <a:cubicBezTo>
                  <a:pt x="611051" y="427615"/>
                  <a:pt x="611051" y="511786"/>
                  <a:pt x="584168" y="529822"/>
                </a:cubicBezTo>
                <a:cubicBezTo>
                  <a:pt x="584168" y="529822"/>
                  <a:pt x="575208" y="598962"/>
                  <a:pt x="587155" y="601968"/>
                </a:cubicBezTo>
                <a:cubicBezTo>
                  <a:pt x="605077" y="601968"/>
                  <a:pt x="605077" y="601968"/>
                  <a:pt x="605077" y="601968"/>
                </a:cubicBezTo>
                <a:cubicBezTo>
                  <a:pt x="605077" y="601968"/>
                  <a:pt x="614038" y="659084"/>
                  <a:pt x="625986" y="671108"/>
                </a:cubicBezTo>
                <a:cubicBezTo>
                  <a:pt x="625986" y="671108"/>
                  <a:pt x="688711" y="698163"/>
                  <a:pt x="760398" y="716199"/>
                </a:cubicBezTo>
                <a:cubicBezTo>
                  <a:pt x="790267" y="722212"/>
                  <a:pt x="829098" y="725218"/>
                  <a:pt x="870915" y="725218"/>
                </a:cubicBezTo>
                <a:cubicBezTo>
                  <a:pt x="882863" y="689145"/>
                  <a:pt x="900784" y="680126"/>
                  <a:pt x="900784" y="595956"/>
                </a:cubicBezTo>
                <a:cubicBezTo>
                  <a:pt x="900784" y="562889"/>
                  <a:pt x="873902" y="526816"/>
                  <a:pt x="873902" y="526816"/>
                </a:cubicBezTo>
                <a:cubicBezTo>
                  <a:pt x="873902" y="526816"/>
                  <a:pt x="870915" y="538840"/>
                  <a:pt x="855980" y="532828"/>
                </a:cubicBezTo>
                <a:cubicBezTo>
                  <a:pt x="841045" y="526816"/>
                  <a:pt x="829098" y="505773"/>
                  <a:pt x="823124" y="490743"/>
                </a:cubicBezTo>
                <a:cubicBezTo>
                  <a:pt x="823124" y="472707"/>
                  <a:pt x="808189" y="445652"/>
                  <a:pt x="805202" y="439640"/>
                </a:cubicBezTo>
                <a:cubicBezTo>
                  <a:pt x="799228" y="427615"/>
                  <a:pt x="802215" y="406573"/>
                  <a:pt x="829098" y="406573"/>
                </a:cubicBezTo>
                <a:cubicBezTo>
                  <a:pt x="829098" y="406573"/>
                  <a:pt x="817150" y="385530"/>
                  <a:pt x="826111" y="376512"/>
                </a:cubicBezTo>
                <a:cubicBezTo>
                  <a:pt x="826111" y="376512"/>
                  <a:pt x="799228" y="379518"/>
                  <a:pt x="811176" y="355469"/>
                </a:cubicBezTo>
                <a:cubicBezTo>
                  <a:pt x="811176" y="355469"/>
                  <a:pt x="760398" y="337433"/>
                  <a:pt x="802215" y="295348"/>
                </a:cubicBezTo>
                <a:cubicBezTo>
                  <a:pt x="802215" y="295348"/>
                  <a:pt x="775333" y="265287"/>
                  <a:pt x="808189" y="259275"/>
                </a:cubicBezTo>
                <a:cubicBezTo>
                  <a:pt x="808189" y="259275"/>
                  <a:pt x="760398" y="202159"/>
                  <a:pt x="826111" y="181116"/>
                </a:cubicBezTo>
                <a:cubicBezTo>
                  <a:pt x="826111" y="181116"/>
                  <a:pt x="766372" y="33818"/>
                  <a:pt x="873902" y="27806"/>
                </a:cubicBezTo>
                <a:cubicBezTo>
                  <a:pt x="930654" y="18788"/>
                  <a:pt x="969484" y="54861"/>
                  <a:pt x="1020262" y="75903"/>
                </a:cubicBezTo>
                <a:cubicBezTo>
                  <a:pt x="1020262" y="75903"/>
                  <a:pt x="1091949" y="18788"/>
                  <a:pt x="1130779" y="24800"/>
                </a:cubicBezTo>
                <a:cubicBezTo>
                  <a:pt x="1202465" y="39830"/>
                  <a:pt x="1223374" y="108970"/>
                  <a:pt x="1181557" y="172098"/>
                </a:cubicBezTo>
                <a:cubicBezTo>
                  <a:pt x="1226361" y="160074"/>
                  <a:pt x="1241296" y="229214"/>
                  <a:pt x="1205452" y="253262"/>
                </a:cubicBezTo>
                <a:cubicBezTo>
                  <a:pt x="1205452" y="253262"/>
                  <a:pt x="1226361" y="277311"/>
                  <a:pt x="1205452" y="304366"/>
                </a:cubicBezTo>
                <a:cubicBezTo>
                  <a:pt x="1205452" y="304366"/>
                  <a:pt x="1238309" y="346451"/>
                  <a:pt x="1199479" y="364488"/>
                </a:cubicBezTo>
                <a:cubicBezTo>
                  <a:pt x="1199479" y="364488"/>
                  <a:pt x="1190518" y="391542"/>
                  <a:pt x="1181557" y="403567"/>
                </a:cubicBezTo>
                <a:cubicBezTo>
                  <a:pt x="1181557" y="403567"/>
                  <a:pt x="1199479" y="400561"/>
                  <a:pt x="1205452" y="412585"/>
                </a:cubicBezTo>
                <a:cubicBezTo>
                  <a:pt x="1211426" y="427615"/>
                  <a:pt x="1214413" y="442646"/>
                  <a:pt x="1199479" y="463688"/>
                </a:cubicBezTo>
                <a:cubicBezTo>
                  <a:pt x="1187531" y="481725"/>
                  <a:pt x="1184544" y="493749"/>
                  <a:pt x="1181557" y="505773"/>
                </a:cubicBezTo>
                <a:cubicBezTo>
                  <a:pt x="1175583" y="517798"/>
                  <a:pt x="1172596" y="547859"/>
                  <a:pt x="1145714" y="529822"/>
                </a:cubicBezTo>
                <a:cubicBezTo>
                  <a:pt x="1106883" y="577919"/>
                  <a:pt x="1091949" y="656078"/>
                  <a:pt x="1118831" y="722212"/>
                </a:cubicBezTo>
                <a:cubicBezTo>
                  <a:pt x="1124805" y="734236"/>
                  <a:pt x="1124805" y="734236"/>
                  <a:pt x="1124805" y="734236"/>
                </a:cubicBezTo>
                <a:cubicBezTo>
                  <a:pt x="1192011" y="747763"/>
                  <a:pt x="1269298" y="762982"/>
                  <a:pt x="1325164" y="778623"/>
                </a:cubicBezTo>
                <a:lnTo>
                  <a:pt x="1344567" y="785043"/>
                </a:lnTo>
                <a:lnTo>
                  <a:pt x="1344567" y="848259"/>
                </a:lnTo>
                <a:lnTo>
                  <a:pt x="0" y="848259"/>
                </a:lnTo>
                <a:lnTo>
                  <a:pt x="0" y="781828"/>
                </a:lnTo>
                <a:lnTo>
                  <a:pt x="28597" y="758285"/>
                </a:lnTo>
                <a:cubicBezTo>
                  <a:pt x="85349" y="731230"/>
                  <a:pt x="291448" y="671108"/>
                  <a:pt x="306383" y="665096"/>
                </a:cubicBezTo>
                <a:cubicBezTo>
                  <a:pt x="309370" y="616999"/>
                  <a:pt x="309370" y="616999"/>
                  <a:pt x="309370" y="616999"/>
                </a:cubicBezTo>
                <a:cubicBezTo>
                  <a:pt x="330278" y="613992"/>
                  <a:pt x="330278" y="613992"/>
                  <a:pt x="330278" y="613992"/>
                </a:cubicBezTo>
                <a:cubicBezTo>
                  <a:pt x="330278" y="613992"/>
                  <a:pt x="336252" y="535834"/>
                  <a:pt x="336252" y="523810"/>
                </a:cubicBezTo>
                <a:cubicBezTo>
                  <a:pt x="336252" y="523810"/>
                  <a:pt x="306383" y="463688"/>
                  <a:pt x="297422" y="427615"/>
                </a:cubicBezTo>
                <a:cubicBezTo>
                  <a:pt x="297422" y="427615"/>
                  <a:pt x="273526" y="427615"/>
                  <a:pt x="267553" y="400561"/>
                </a:cubicBezTo>
                <a:cubicBezTo>
                  <a:pt x="267553" y="373506"/>
                  <a:pt x="267553" y="355469"/>
                  <a:pt x="264566" y="337433"/>
                </a:cubicBezTo>
                <a:cubicBezTo>
                  <a:pt x="258592" y="316390"/>
                  <a:pt x="273526" y="295348"/>
                  <a:pt x="288461" y="301360"/>
                </a:cubicBezTo>
                <a:cubicBezTo>
                  <a:pt x="288461" y="301360"/>
                  <a:pt x="258592" y="163080"/>
                  <a:pt x="288461" y="120995"/>
                </a:cubicBezTo>
                <a:cubicBezTo>
                  <a:pt x="306383" y="93940"/>
                  <a:pt x="363135" y="24800"/>
                  <a:pt x="500534" y="751"/>
                </a:cubicBezTo>
                <a:cubicBezTo>
                  <a:pt x="500534" y="751"/>
                  <a:pt x="508748" y="0"/>
                  <a:pt x="518456" y="0"/>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528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D6331B-5A50-4219-A5C9-E4FA4141628C}"/>
              </a:ext>
            </a:extLst>
          </p:cNvPr>
          <p:cNvSpPr/>
          <p:nvPr/>
        </p:nvSpPr>
        <p:spPr>
          <a:xfrm>
            <a:off x="6096000" y="1517522"/>
            <a:ext cx="1314925" cy="1161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5"/>
              </a:solidFill>
              <a:effectLst/>
              <a:uLnTx/>
              <a:uFillTx/>
              <a:latin typeface="Roboto"/>
              <a:ea typeface="+mn-ea"/>
              <a:cs typeface="+mn-cs"/>
            </a:endParaRPr>
          </a:p>
        </p:txBody>
      </p:sp>
      <p:cxnSp>
        <p:nvCxnSpPr>
          <p:cNvPr id="18" name="Straight Connector 17">
            <a:extLst>
              <a:ext uri="{FF2B5EF4-FFF2-40B4-BE49-F238E27FC236}">
                <a16:creationId xmlns:a16="http://schemas.microsoft.com/office/drawing/2014/main" id="{1FE03C9C-5D66-4AAC-AA96-2DDCAA643DAA}"/>
              </a:ext>
            </a:extLst>
          </p:cNvPr>
          <p:cNvCxnSpPr>
            <a:cxnSpLocks/>
          </p:cNvCxnSpPr>
          <p:nvPr/>
        </p:nvCxnSpPr>
        <p:spPr>
          <a:xfrm>
            <a:off x="787738" y="1398397"/>
            <a:ext cx="10549198" cy="0"/>
          </a:xfrm>
          <a:prstGeom prst="line">
            <a:avLst/>
          </a:prstGeom>
          <a:ln w="12700" cap="sq">
            <a:solidFill>
              <a:schemeClr val="bg2">
                <a:lumMod val="6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751A38E-2482-47E1-90AA-E350681EB6AC}"/>
              </a:ext>
            </a:extLst>
          </p:cNvPr>
          <p:cNvSpPr txBox="1"/>
          <p:nvPr/>
        </p:nvSpPr>
        <p:spPr>
          <a:xfrm>
            <a:off x="787738" y="947624"/>
            <a:ext cx="10549198"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2F2F5">
                    <a:lumMod val="25000"/>
                  </a:srgbClr>
                </a:solidFill>
                <a:effectLst/>
                <a:uLnTx/>
                <a:uFillTx/>
                <a:latin typeface="Franklin Gothic Medium" panose="020B0603020102020204" pitchFamily="34" charset="0"/>
                <a:ea typeface="+mn-ea"/>
                <a:cs typeface="+mn-cs"/>
              </a:rPr>
              <a:t>Employed Workers in Wayne County in 2021</a:t>
            </a:r>
          </a:p>
        </p:txBody>
      </p:sp>
      <p:sp>
        <p:nvSpPr>
          <p:cNvPr id="20" name="TextBox 19">
            <a:extLst>
              <a:ext uri="{FF2B5EF4-FFF2-40B4-BE49-F238E27FC236}">
                <a16:creationId xmlns:a16="http://schemas.microsoft.com/office/drawing/2014/main" id="{DD39CE3B-6FDE-4D08-9033-816BC8A9137F}"/>
              </a:ext>
            </a:extLst>
          </p:cNvPr>
          <p:cNvSpPr txBox="1"/>
          <p:nvPr/>
        </p:nvSpPr>
        <p:spPr>
          <a:xfrm>
            <a:off x="11336936" y="82453"/>
            <a:ext cx="78486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4B517-158F-4483-9C40-A904D44BEA16}" type="slidenum">
              <a:rPr kumimoji="0" lang="en-US" sz="1200" b="0" i="0" u="none" strike="noStrike" kern="1200" cap="none" spc="0" normalizeH="0" baseline="0" noProof="0" smtClean="0">
                <a:ln>
                  <a:noFill/>
                </a:ln>
                <a:solidFill>
                  <a:srgbClr val="858591"/>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858591"/>
              </a:solidFill>
              <a:effectLst/>
              <a:uLnTx/>
              <a:uFillTx/>
              <a:latin typeface="Arial" panose="020B0604020202020204" pitchFamily="34" charset="0"/>
              <a:ea typeface="+mn-ea"/>
              <a:cs typeface="+mn-cs"/>
            </a:endParaRPr>
          </a:p>
        </p:txBody>
      </p:sp>
      <p:sp>
        <p:nvSpPr>
          <p:cNvPr id="14" name="TextBox 13"/>
          <p:cNvSpPr txBox="1"/>
          <p:nvPr/>
        </p:nvSpPr>
        <p:spPr>
          <a:xfrm>
            <a:off x="10618479" y="6594518"/>
            <a:ext cx="1436914"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2F2F5">
                    <a:lumMod val="10000"/>
                  </a:srgbClr>
                </a:solidFill>
                <a:effectLst/>
                <a:uLnTx/>
                <a:uFillTx/>
                <a:latin typeface="Calibri" panose="020F0502020204030204" pitchFamily="34" charset="0"/>
                <a:ea typeface="+mn-ea"/>
                <a:cs typeface="Calibri" panose="020F0502020204030204" pitchFamily="34" charset="0"/>
              </a:rPr>
              <a:t>Source: On The Map </a:t>
            </a:r>
          </a:p>
        </p:txBody>
      </p:sp>
      <p:grpSp>
        <p:nvGrpSpPr>
          <p:cNvPr id="25" name="Group 24">
            <a:extLst>
              <a:ext uri="{FF2B5EF4-FFF2-40B4-BE49-F238E27FC236}">
                <a16:creationId xmlns:a16="http://schemas.microsoft.com/office/drawing/2014/main" id="{B0BA72A6-221C-4C63-ADF8-4CC9F9C0A870}"/>
              </a:ext>
            </a:extLst>
          </p:cNvPr>
          <p:cNvGrpSpPr/>
          <p:nvPr/>
        </p:nvGrpSpPr>
        <p:grpSpPr>
          <a:xfrm>
            <a:off x="137898" y="220952"/>
            <a:ext cx="3330142" cy="409819"/>
            <a:chOff x="137898" y="148555"/>
            <a:chExt cx="3330142" cy="409819"/>
          </a:xfrm>
        </p:grpSpPr>
        <p:sp>
          <p:nvSpPr>
            <p:cNvPr id="26" name="Rectangle 25">
              <a:extLst>
                <a:ext uri="{FF2B5EF4-FFF2-40B4-BE49-F238E27FC236}">
                  <a16:creationId xmlns:a16="http://schemas.microsoft.com/office/drawing/2014/main" id="{F6B7E3E0-C1AC-446B-978E-1EC945DD01E1}"/>
                </a:ext>
              </a:extLst>
            </p:cNvPr>
            <p:cNvSpPr/>
            <p:nvPr/>
          </p:nvSpPr>
          <p:spPr>
            <a:xfrm>
              <a:off x="137898" y="148555"/>
              <a:ext cx="3110627" cy="409819"/>
            </a:xfrm>
            <a:prstGeom prst="rect">
              <a:avLst/>
            </a:prstGeom>
            <a:solidFill>
              <a:srgbClr val="00206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7" name="Title 1">
              <a:extLst>
                <a:ext uri="{FF2B5EF4-FFF2-40B4-BE49-F238E27FC236}">
                  <a16:creationId xmlns:a16="http://schemas.microsoft.com/office/drawing/2014/main" id="{31B7A5E6-3A62-462D-B33F-F1DC6EF83F54}"/>
                </a:ext>
              </a:extLst>
            </p:cNvPr>
            <p:cNvSpPr txBox="1">
              <a:spLocks/>
            </p:cNvSpPr>
            <p:nvPr/>
          </p:nvSpPr>
          <p:spPr>
            <a:xfrm>
              <a:off x="624319" y="243024"/>
              <a:ext cx="2843721" cy="248458"/>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j-ea"/>
                  <a:cs typeface="Adobe Arabic" panose="02040503050201020203" pitchFamily="18" charset="-78"/>
                </a:rPr>
                <a:t>Labor Market</a:t>
              </a:r>
              <a:endParaRPr kumimoji="0" lang="en-US" sz="1600" b="1" i="0" u="none" strike="noStrike" kern="1200" cap="none" spc="-150" normalizeH="0" baseline="0" noProof="0" dirty="0">
                <a:ln>
                  <a:noFill/>
                </a:ln>
                <a:solidFill>
                  <a:srgbClr val="FFFFFF"/>
                </a:solidFill>
                <a:effectLst/>
                <a:uLnTx/>
                <a:uFillTx/>
                <a:latin typeface="Franklin Gothic Book" panose="020B0503020102020204" pitchFamily="34" charset="0"/>
                <a:ea typeface="+mj-ea"/>
                <a:cs typeface="+mj-cs"/>
              </a:endParaRPr>
            </a:p>
          </p:txBody>
        </p:sp>
        <p:sp>
          <p:nvSpPr>
            <p:cNvPr id="28" name="Freeform: Shape 25">
              <a:extLst>
                <a:ext uri="{FF2B5EF4-FFF2-40B4-BE49-F238E27FC236}">
                  <a16:creationId xmlns:a16="http://schemas.microsoft.com/office/drawing/2014/main" id="{F3C91642-8A1F-4EA0-BCF8-F157D539A92C}"/>
                </a:ext>
              </a:extLst>
            </p:cNvPr>
            <p:cNvSpPr>
              <a:spLocks/>
            </p:cNvSpPr>
            <p:nvPr/>
          </p:nvSpPr>
          <p:spPr bwMode="auto">
            <a:xfrm>
              <a:off x="211837" y="227556"/>
              <a:ext cx="404801" cy="255380"/>
            </a:xfrm>
            <a:custGeom>
              <a:avLst/>
              <a:gdLst>
                <a:gd name="connsiteX0" fmla="*/ 518456 w 1344567"/>
                <a:gd name="connsiteY0" fmla="*/ 0 h 848259"/>
                <a:gd name="connsiteX1" fmla="*/ 545338 w 1344567"/>
                <a:gd name="connsiteY1" fmla="*/ 3757 h 848259"/>
                <a:gd name="connsiteX2" fmla="*/ 533390 w 1344567"/>
                <a:gd name="connsiteY2" fmla="*/ 24800 h 848259"/>
                <a:gd name="connsiteX3" fmla="*/ 625986 w 1344567"/>
                <a:gd name="connsiteY3" fmla="*/ 139031 h 848259"/>
                <a:gd name="connsiteX4" fmla="*/ 625986 w 1344567"/>
                <a:gd name="connsiteY4" fmla="*/ 301360 h 848259"/>
                <a:gd name="connsiteX5" fmla="*/ 646894 w 1344567"/>
                <a:gd name="connsiteY5" fmla="*/ 322402 h 848259"/>
                <a:gd name="connsiteX6" fmla="*/ 611051 w 1344567"/>
                <a:gd name="connsiteY6" fmla="*/ 427615 h 848259"/>
                <a:gd name="connsiteX7" fmla="*/ 584168 w 1344567"/>
                <a:gd name="connsiteY7" fmla="*/ 529822 h 848259"/>
                <a:gd name="connsiteX8" fmla="*/ 587155 w 1344567"/>
                <a:gd name="connsiteY8" fmla="*/ 601968 h 848259"/>
                <a:gd name="connsiteX9" fmla="*/ 605077 w 1344567"/>
                <a:gd name="connsiteY9" fmla="*/ 601968 h 848259"/>
                <a:gd name="connsiteX10" fmla="*/ 625986 w 1344567"/>
                <a:gd name="connsiteY10" fmla="*/ 671108 h 848259"/>
                <a:gd name="connsiteX11" fmla="*/ 760398 w 1344567"/>
                <a:gd name="connsiteY11" fmla="*/ 716199 h 848259"/>
                <a:gd name="connsiteX12" fmla="*/ 870915 w 1344567"/>
                <a:gd name="connsiteY12" fmla="*/ 725218 h 848259"/>
                <a:gd name="connsiteX13" fmla="*/ 900784 w 1344567"/>
                <a:gd name="connsiteY13" fmla="*/ 595956 h 848259"/>
                <a:gd name="connsiteX14" fmla="*/ 873902 w 1344567"/>
                <a:gd name="connsiteY14" fmla="*/ 526816 h 848259"/>
                <a:gd name="connsiteX15" fmla="*/ 855980 w 1344567"/>
                <a:gd name="connsiteY15" fmla="*/ 532828 h 848259"/>
                <a:gd name="connsiteX16" fmla="*/ 823124 w 1344567"/>
                <a:gd name="connsiteY16" fmla="*/ 490743 h 848259"/>
                <a:gd name="connsiteX17" fmla="*/ 805202 w 1344567"/>
                <a:gd name="connsiteY17" fmla="*/ 439640 h 848259"/>
                <a:gd name="connsiteX18" fmla="*/ 829098 w 1344567"/>
                <a:gd name="connsiteY18" fmla="*/ 406573 h 848259"/>
                <a:gd name="connsiteX19" fmla="*/ 826111 w 1344567"/>
                <a:gd name="connsiteY19" fmla="*/ 376512 h 848259"/>
                <a:gd name="connsiteX20" fmla="*/ 811176 w 1344567"/>
                <a:gd name="connsiteY20" fmla="*/ 355469 h 848259"/>
                <a:gd name="connsiteX21" fmla="*/ 802215 w 1344567"/>
                <a:gd name="connsiteY21" fmla="*/ 295348 h 848259"/>
                <a:gd name="connsiteX22" fmla="*/ 808189 w 1344567"/>
                <a:gd name="connsiteY22" fmla="*/ 259275 h 848259"/>
                <a:gd name="connsiteX23" fmla="*/ 826111 w 1344567"/>
                <a:gd name="connsiteY23" fmla="*/ 181116 h 848259"/>
                <a:gd name="connsiteX24" fmla="*/ 873902 w 1344567"/>
                <a:gd name="connsiteY24" fmla="*/ 27806 h 848259"/>
                <a:gd name="connsiteX25" fmla="*/ 1020262 w 1344567"/>
                <a:gd name="connsiteY25" fmla="*/ 75903 h 848259"/>
                <a:gd name="connsiteX26" fmla="*/ 1130779 w 1344567"/>
                <a:gd name="connsiteY26" fmla="*/ 24800 h 848259"/>
                <a:gd name="connsiteX27" fmla="*/ 1181557 w 1344567"/>
                <a:gd name="connsiteY27" fmla="*/ 172098 h 848259"/>
                <a:gd name="connsiteX28" fmla="*/ 1205452 w 1344567"/>
                <a:gd name="connsiteY28" fmla="*/ 253262 h 848259"/>
                <a:gd name="connsiteX29" fmla="*/ 1205452 w 1344567"/>
                <a:gd name="connsiteY29" fmla="*/ 304366 h 848259"/>
                <a:gd name="connsiteX30" fmla="*/ 1199479 w 1344567"/>
                <a:gd name="connsiteY30" fmla="*/ 364488 h 848259"/>
                <a:gd name="connsiteX31" fmla="*/ 1181557 w 1344567"/>
                <a:gd name="connsiteY31" fmla="*/ 403567 h 848259"/>
                <a:gd name="connsiteX32" fmla="*/ 1205452 w 1344567"/>
                <a:gd name="connsiteY32" fmla="*/ 412585 h 848259"/>
                <a:gd name="connsiteX33" fmla="*/ 1199479 w 1344567"/>
                <a:gd name="connsiteY33" fmla="*/ 463688 h 848259"/>
                <a:gd name="connsiteX34" fmla="*/ 1181557 w 1344567"/>
                <a:gd name="connsiteY34" fmla="*/ 505773 h 848259"/>
                <a:gd name="connsiteX35" fmla="*/ 1145714 w 1344567"/>
                <a:gd name="connsiteY35" fmla="*/ 529822 h 848259"/>
                <a:gd name="connsiteX36" fmla="*/ 1118831 w 1344567"/>
                <a:gd name="connsiteY36" fmla="*/ 722212 h 848259"/>
                <a:gd name="connsiteX37" fmla="*/ 1124805 w 1344567"/>
                <a:gd name="connsiteY37" fmla="*/ 734236 h 848259"/>
                <a:gd name="connsiteX38" fmla="*/ 1325164 w 1344567"/>
                <a:gd name="connsiteY38" fmla="*/ 778623 h 848259"/>
                <a:gd name="connsiteX39" fmla="*/ 1344567 w 1344567"/>
                <a:gd name="connsiteY39" fmla="*/ 785043 h 848259"/>
                <a:gd name="connsiteX40" fmla="*/ 1344567 w 1344567"/>
                <a:gd name="connsiteY40" fmla="*/ 848259 h 848259"/>
                <a:gd name="connsiteX41" fmla="*/ 0 w 1344567"/>
                <a:gd name="connsiteY41" fmla="*/ 848259 h 848259"/>
                <a:gd name="connsiteX42" fmla="*/ 0 w 1344567"/>
                <a:gd name="connsiteY42" fmla="*/ 781828 h 848259"/>
                <a:gd name="connsiteX43" fmla="*/ 28597 w 1344567"/>
                <a:gd name="connsiteY43" fmla="*/ 758285 h 848259"/>
                <a:gd name="connsiteX44" fmla="*/ 306383 w 1344567"/>
                <a:gd name="connsiteY44" fmla="*/ 665096 h 848259"/>
                <a:gd name="connsiteX45" fmla="*/ 309370 w 1344567"/>
                <a:gd name="connsiteY45" fmla="*/ 616999 h 848259"/>
                <a:gd name="connsiteX46" fmla="*/ 330278 w 1344567"/>
                <a:gd name="connsiteY46" fmla="*/ 613992 h 848259"/>
                <a:gd name="connsiteX47" fmla="*/ 336252 w 1344567"/>
                <a:gd name="connsiteY47" fmla="*/ 523810 h 848259"/>
                <a:gd name="connsiteX48" fmla="*/ 297422 w 1344567"/>
                <a:gd name="connsiteY48" fmla="*/ 427615 h 848259"/>
                <a:gd name="connsiteX49" fmla="*/ 267553 w 1344567"/>
                <a:gd name="connsiteY49" fmla="*/ 400561 h 848259"/>
                <a:gd name="connsiteX50" fmla="*/ 264566 w 1344567"/>
                <a:gd name="connsiteY50" fmla="*/ 337433 h 848259"/>
                <a:gd name="connsiteX51" fmla="*/ 288461 w 1344567"/>
                <a:gd name="connsiteY51" fmla="*/ 301360 h 848259"/>
                <a:gd name="connsiteX52" fmla="*/ 288461 w 1344567"/>
                <a:gd name="connsiteY52" fmla="*/ 120995 h 848259"/>
                <a:gd name="connsiteX53" fmla="*/ 500534 w 1344567"/>
                <a:gd name="connsiteY53" fmla="*/ 751 h 848259"/>
                <a:gd name="connsiteX54" fmla="*/ 518456 w 1344567"/>
                <a:gd name="connsiteY54" fmla="*/ 0 h 84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44567" h="848259">
                  <a:moveTo>
                    <a:pt x="518456" y="0"/>
                  </a:moveTo>
                  <a:cubicBezTo>
                    <a:pt x="528163" y="0"/>
                    <a:pt x="539364" y="751"/>
                    <a:pt x="545338" y="3757"/>
                  </a:cubicBezTo>
                  <a:cubicBezTo>
                    <a:pt x="554299" y="3757"/>
                    <a:pt x="551312" y="6764"/>
                    <a:pt x="533390" y="24800"/>
                  </a:cubicBezTo>
                  <a:cubicBezTo>
                    <a:pt x="533390" y="24800"/>
                    <a:pt x="605077" y="69891"/>
                    <a:pt x="625986" y="139031"/>
                  </a:cubicBezTo>
                  <a:cubicBezTo>
                    <a:pt x="640920" y="181116"/>
                    <a:pt x="634946" y="274305"/>
                    <a:pt x="625986" y="301360"/>
                  </a:cubicBezTo>
                  <a:cubicBezTo>
                    <a:pt x="625986" y="301360"/>
                    <a:pt x="649881" y="295348"/>
                    <a:pt x="646894" y="322402"/>
                  </a:cubicBezTo>
                  <a:cubicBezTo>
                    <a:pt x="640920" y="364488"/>
                    <a:pt x="640920" y="442646"/>
                    <a:pt x="611051" y="427615"/>
                  </a:cubicBezTo>
                  <a:cubicBezTo>
                    <a:pt x="611051" y="427615"/>
                    <a:pt x="611051" y="511786"/>
                    <a:pt x="584168" y="529822"/>
                  </a:cubicBezTo>
                  <a:cubicBezTo>
                    <a:pt x="584168" y="529822"/>
                    <a:pt x="575208" y="598962"/>
                    <a:pt x="587155" y="601968"/>
                  </a:cubicBezTo>
                  <a:cubicBezTo>
                    <a:pt x="605077" y="601968"/>
                    <a:pt x="605077" y="601968"/>
                    <a:pt x="605077" y="601968"/>
                  </a:cubicBezTo>
                  <a:cubicBezTo>
                    <a:pt x="605077" y="601968"/>
                    <a:pt x="614038" y="659084"/>
                    <a:pt x="625986" y="671108"/>
                  </a:cubicBezTo>
                  <a:cubicBezTo>
                    <a:pt x="625986" y="671108"/>
                    <a:pt x="688711" y="698163"/>
                    <a:pt x="760398" y="716199"/>
                  </a:cubicBezTo>
                  <a:cubicBezTo>
                    <a:pt x="790267" y="722212"/>
                    <a:pt x="829098" y="725218"/>
                    <a:pt x="870915" y="725218"/>
                  </a:cubicBezTo>
                  <a:cubicBezTo>
                    <a:pt x="882863" y="689145"/>
                    <a:pt x="900784" y="680126"/>
                    <a:pt x="900784" y="595956"/>
                  </a:cubicBezTo>
                  <a:cubicBezTo>
                    <a:pt x="900784" y="562889"/>
                    <a:pt x="873902" y="526816"/>
                    <a:pt x="873902" y="526816"/>
                  </a:cubicBezTo>
                  <a:cubicBezTo>
                    <a:pt x="873902" y="526816"/>
                    <a:pt x="870915" y="538840"/>
                    <a:pt x="855980" y="532828"/>
                  </a:cubicBezTo>
                  <a:cubicBezTo>
                    <a:pt x="841045" y="526816"/>
                    <a:pt x="829098" y="505773"/>
                    <a:pt x="823124" y="490743"/>
                  </a:cubicBezTo>
                  <a:cubicBezTo>
                    <a:pt x="823124" y="472707"/>
                    <a:pt x="808189" y="445652"/>
                    <a:pt x="805202" y="439640"/>
                  </a:cubicBezTo>
                  <a:cubicBezTo>
                    <a:pt x="799228" y="427615"/>
                    <a:pt x="802215" y="406573"/>
                    <a:pt x="829098" y="406573"/>
                  </a:cubicBezTo>
                  <a:cubicBezTo>
                    <a:pt x="829098" y="406573"/>
                    <a:pt x="817150" y="385530"/>
                    <a:pt x="826111" y="376512"/>
                  </a:cubicBezTo>
                  <a:cubicBezTo>
                    <a:pt x="826111" y="376512"/>
                    <a:pt x="799228" y="379518"/>
                    <a:pt x="811176" y="355469"/>
                  </a:cubicBezTo>
                  <a:cubicBezTo>
                    <a:pt x="811176" y="355469"/>
                    <a:pt x="760398" y="337433"/>
                    <a:pt x="802215" y="295348"/>
                  </a:cubicBezTo>
                  <a:cubicBezTo>
                    <a:pt x="802215" y="295348"/>
                    <a:pt x="775333" y="265287"/>
                    <a:pt x="808189" y="259275"/>
                  </a:cubicBezTo>
                  <a:cubicBezTo>
                    <a:pt x="808189" y="259275"/>
                    <a:pt x="760398" y="202159"/>
                    <a:pt x="826111" y="181116"/>
                  </a:cubicBezTo>
                  <a:cubicBezTo>
                    <a:pt x="826111" y="181116"/>
                    <a:pt x="766372" y="33818"/>
                    <a:pt x="873902" y="27806"/>
                  </a:cubicBezTo>
                  <a:cubicBezTo>
                    <a:pt x="930654" y="18788"/>
                    <a:pt x="969484" y="54861"/>
                    <a:pt x="1020262" y="75903"/>
                  </a:cubicBezTo>
                  <a:cubicBezTo>
                    <a:pt x="1020262" y="75903"/>
                    <a:pt x="1091949" y="18788"/>
                    <a:pt x="1130779" y="24800"/>
                  </a:cubicBezTo>
                  <a:cubicBezTo>
                    <a:pt x="1202465" y="39830"/>
                    <a:pt x="1223374" y="108970"/>
                    <a:pt x="1181557" y="172098"/>
                  </a:cubicBezTo>
                  <a:cubicBezTo>
                    <a:pt x="1226361" y="160074"/>
                    <a:pt x="1241296" y="229214"/>
                    <a:pt x="1205452" y="253262"/>
                  </a:cubicBezTo>
                  <a:cubicBezTo>
                    <a:pt x="1205452" y="253262"/>
                    <a:pt x="1226361" y="277311"/>
                    <a:pt x="1205452" y="304366"/>
                  </a:cubicBezTo>
                  <a:cubicBezTo>
                    <a:pt x="1205452" y="304366"/>
                    <a:pt x="1238309" y="346451"/>
                    <a:pt x="1199479" y="364488"/>
                  </a:cubicBezTo>
                  <a:cubicBezTo>
                    <a:pt x="1199479" y="364488"/>
                    <a:pt x="1190518" y="391542"/>
                    <a:pt x="1181557" y="403567"/>
                  </a:cubicBezTo>
                  <a:cubicBezTo>
                    <a:pt x="1181557" y="403567"/>
                    <a:pt x="1199479" y="400561"/>
                    <a:pt x="1205452" y="412585"/>
                  </a:cubicBezTo>
                  <a:cubicBezTo>
                    <a:pt x="1211426" y="427615"/>
                    <a:pt x="1214413" y="442646"/>
                    <a:pt x="1199479" y="463688"/>
                  </a:cubicBezTo>
                  <a:cubicBezTo>
                    <a:pt x="1187531" y="481725"/>
                    <a:pt x="1184544" y="493749"/>
                    <a:pt x="1181557" y="505773"/>
                  </a:cubicBezTo>
                  <a:cubicBezTo>
                    <a:pt x="1175583" y="517798"/>
                    <a:pt x="1172596" y="547859"/>
                    <a:pt x="1145714" y="529822"/>
                  </a:cubicBezTo>
                  <a:cubicBezTo>
                    <a:pt x="1106883" y="577919"/>
                    <a:pt x="1091949" y="656078"/>
                    <a:pt x="1118831" y="722212"/>
                  </a:cubicBezTo>
                  <a:cubicBezTo>
                    <a:pt x="1124805" y="734236"/>
                    <a:pt x="1124805" y="734236"/>
                    <a:pt x="1124805" y="734236"/>
                  </a:cubicBezTo>
                  <a:cubicBezTo>
                    <a:pt x="1192011" y="747763"/>
                    <a:pt x="1269298" y="762982"/>
                    <a:pt x="1325164" y="778623"/>
                  </a:cubicBezTo>
                  <a:lnTo>
                    <a:pt x="1344567" y="785043"/>
                  </a:lnTo>
                  <a:lnTo>
                    <a:pt x="1344567" y="848259"/>
                  </a:lnTo>
                  <a:lnTo>
                    <a:pt x="0" y="848259"/>
                  </a:lnTo>
                  <a:lnTo>
                    <a:pt x="0" y="781828"/>
                  </a:lnTo>
                  <a:lnTo>
                    <a:pt x="28597" y="758285"/>
                  </a:lnTo>
                  <a:cubicBezTo>
                    <a:pt x="85349" y="731230"/>
                    <a:pt x="291448" y="671108"/>
                    <a:pt x="306383" y="665096"/>
                  </a:cubicBezTo>
                  <a:cubicBezTo>
                    <a:pt x="309370" y="616999"/>
                    <a:pt x="309370" y="616999"/>
                    <a:pt x="309370" y="616999"/>
                  </a:cubicBezTo>
                  <a:cubicBezTo>
                    <a:pt x="330278" y="613992"/>
                    <a:pt x="330278" y="613992"/>
                    <a:pt x="330278" y="613992"/>
                  </a:cubicBezTo>
                  <a:cubicBezTo>
                    <a:pt x="330278" y="613992"/>
                    <a:pt x="336252" y="535834"/>
                    <a:pt x="336252" y="523810"/>
                  </a:cubicBezTo>
                  <a:cubicBezTo>
                    <a:pt x="336252" y="523810"/>
                    <a:pt x="306383" y="463688"/>
                    <a:pt x="297422" y="427615"/>
                  </a:cubicBezTo>
                  <a:cubicBezTo>
                    <a:pt x="297422" y="427615"/>
                    <a:pt x="273526" y="427615"/>
                    <a:pt x="267553" y="400561"/>
                  </a:cubicBezTo>
                  <a:cubicBezTo>
                    <a:pt x="267553" y="373506"/>
                    <a:pt x="267553" y="355469"/>
                    <a:pt x="264566" y="337433"/>
                  </a:cubicBezTo>
                  <a:cubicBezTo>
                    <a:pt x="258592" y="316390"/>
                    <a:pt x="273526" y="295348"/>
                    <a:pt x="288461" y="301360"/>
                  </a:cubicBezTo>
                  <a:cubicBezTo>
                    <a:pt x="288461" y="301360"/>
                    <a:pt x="258592" y="163080"/>
                    <a:pt x="288461" y="120995"/>
                  </a:cubicBezTo>
                  <a:cubicBezTo>
                    <a:pt x="306383" y="93940"/>
                    <a:pt x="363135" y="24800"/>
                    <a:pt x="500534" y="751"/>
                  </a:cubicBezTo>
                  <a:cubicBezTo>
                    <a:pt x="500534" y="751"/>
                    <a:pt x="508748" y="0"/>
                    <a:pt x="518456" y="0"/>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sp>
        <p:nvSpPr>
          <p:cNvPr id="24" name="Title 1">
            <a:extLst>
              <a:ext uri="{FF2B5EF4-FFF2-40B4-BE49-F238E27FC236}">
                <a16:creationId xmlns:a16="http://schemas.microsoft.com/office/drawing/2014/main" id="{0D349B3E-04CB-4C8A-B3E0-C94C9C322E0D}"/>
              </a:ext>
            </a:extLst>
          </p:cNvPr>
          <p:cNvSpPr txBox="1">
            <a:spLocks/>
          </p:cNvSpPr>
          <p:nvPr/>
        </p:nvSpPr>
        <p:spPr>
          <a:xfrm>
            <a:off x="217375" y="6615659"/>
            <a:ext cx="4188823" cy="219985"/>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000" b="0" i="1" u="none" strike="noStrike" kern="1200" cap="none" spc="0" normalizeH="0" baseline="0" noProof="0" dirty="0">
                <a:ln>
                  <a:noFill/>
                </a:ln>
                <a:solidFill>
                  <a:srgbClr val="FFFFFF">
                    <a:lumMod val="50000"/>
                  </a:srgbClr>
                </a:solidFill>
                <a:effectLst/>
                <a:uLnTx/>
                <a:uFillTx/>
                <a:latin typeface="Calibri" panose="020F0502020204030204" pitchFamily="34" charset="0"/>
                <a:ea typeface="+mj-ea"/>
                <a:cs typeface="Calibri" panose="020F0502020204030204" pitchFamily="34" charset="0"/>
              </a:rPr>
              <a:t>Data Snapshot </a:t>
            </a:r>
            <a:r>
              <a:rPr kumimoji="0" lang="en-US" sz="1000" b="0" i="1" u="none" strike="noStrike" kern="1200" cap="none" spc="0" normalizeH="0" baseline="0" noProof="0" dirty="0">
                <a:ln>
                  <a:noFill/>
                </a:ln>
                <a:solidFill>
                  <a:srgbClr val="2FAB8B"/>
                </a:solidFill>
                <a:effectLst/>
                <a:uLnTx/>
                <a:uFillTx/>
                <a:latin typeface="Calibri" panose="020F0502020204030204" pitchFamily="34" charset="0"/>
                <a:ea typeface="+mj-ea"/>
                <a:cs typeface="Calibri" panose="020F0502020204030204" pitchFamily="34" charset="0"/>
              </a:rPr>
              <a:t>// </a:t>
            </a:r>
            <a:r>
              <a:rPr kumimoji="0" lang="en-US" sz="1000" b="0" i="0" u="none" strike="noStrike" kern="1200" cap="none" spc="0" normalizeH="0" baseline="0" noProof="0" dirty="0">
                <a:ln>
                  <a:noFill/>
                </a:ln>
                <a:solidFill>
                  <a:srgbClr val="2FAB8B"/>
                </a:solidFill>
                <a:effectLst/>
                <a:uLnTx/>
                <a:uFillTx/>
                <a:latin typeface="Calibri" panose="020F0502020204030204" pitchFamily="34" charset="0"/>
                <a:ea typeface="+mj-ea"/>
                <a:cs typeface="Calibri" panose="020F0502020204030204" pitchFamily="34" charset="0"/>
              </a:rPr>
              <a:t>Wayne</a:t>
            </a:r>
            <a:r>
              <a:rPr kumimoji="0" lang="en-US" sz="1000" b="0" i="0" u="none" strike="noStrike" kern="1200" cap="none" spc="0" normalizeH="0" baseline="0" noProof="0" dirty="0">
                <a:ln>
                  <a:noFill/>
                </a:ln>
                <a:solidFill>
                  <a:srgbClr val="2FAB8B"/>
                </a:solidFill>
                <a:effectLst/>
                <a:uLnTx/>
                <a:uFillTx/>
                <a:latin typeface="Calibri Light" panose="020F0302020204030204" pitchFamily="34" charset="0"/>
                <a:ea typeface="+mj-ea"/>
                <a:cs typeface="Calibri Light" panose="020F0302020204030204" pitchFamily="34" charset="0"/>
              </a:rPr>
              <a:t> County</a:t>
            </a:r>
            <a:endParaRPr kumimoji="0" lang="en-US" sz="1000" b="0" i="0" u="none" strike="noStrike" kern="1200" cap="none" spc="-150" normalizeH="0" baseline="0" noProof="0" dirty="0">
              <a:ln>
                <a:noFill/>
              </a:ln>
              <a:solidFill>
                <a:srgbClr val="2FAB8B"/>
              </a:solidFill>
              <a:effectLst/>
              <a:uLnTx/>
              <a:uFillTx/>
              <a:latin typeface="Calibri" panose="020F0502020204030204" pitchFamily="34" charset="0"/>
              <a:ea typeface="+mj-ea"/>
              <a:cs typeface="Calibri" panose="020F0502020204030204" pitchFamily="34" charset="0"/>
            </a:endParaRPr>
          </a:p>
        </p:txBody>
      </p:sp>
      <p:pic>
        <p:nvPicPr>
          <p:cNvPr id="31" name="Picture 30">
            <a:extLst>
              <a:ext uri="{FF2B5EF4-FFF2-40B4-BE49-F238E27FC236}">
                <a16:creationId xmlns:a16="http://schemas.microsoft.com/office/drawing/2014/main" id="{692F343A-67D9-4E23-A6E4-32A83D5BA847}"/>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4470" y="6637048"/>
            <a:ext cx="128718" cy="128718"/>
          </a:xfrm>
          <a:prstGeom prst="rect">
            <a:avLst/>
          </a:prstGeom>
        </p:spPr>
      </p:pic>
      <p:sp>
        <p:nvSpPr>
          <p:cNvPr id="11" name="TextBox 10">
            <a:extLst>
              <a:ext uri="{FF2B5EF4-FFF2-40B4-BE49-F238E27FC236}">
                <a16:creationId xmlns:a16="http://schemas.microsoft.com/office/drawing/2014/main" id="{9422DFDB-6322-4CCA-AA97-75D20C71760E}"/>
              </a:ext>
            </a:extLst>
          </p:cNvPr>
          <p:cNvSpPr txBox="1"/>
          <p:nvPr/>
        </p:nvSpPr>
        <p:spPr>
          <a:xfrm>
            <a:off x="217375" y="5312743"/>
            <a:ext cx="11730209"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2060"/>
                </a:solidFill>
                <a:effectLst/>
                <a:uLnTx/>
                <a:uFillTx/>
                <a:latin typeface="Roboto"/>
                <a:ea typeface="+mn-ea"/>
                <a:cs typeface="+mn-cs"/>
              </a:rPr>
              <a:t>Wayne County had </a:t>
            </a:r>
            <a:r>
              <a:rPr lang="en-US" sz="1400" dirty="0">
                <a:solidFill>
                  <a:srgbClr val="002060"/>
                </a:solidFill>
                <a:latin typeface="Roboto"/>
              </a:rPr>
              <a:t>28,022</a:t>
            </a:r>
            <a:r>
              <a:rPr kumimoji="0" lang="en-US" sz="1400" b="0" i="0" u="none" strike="noStrike" kern="1200" cap="none" spc="0" normalizeH="0" baseline="0" noProof="0" dirty="0">
                <a:ln>
                  <a:noFill/>
                </a:ln>
                <a:solidFill>
                  <a:srgbClr val="002060"/>
                </a:solidFill>
                <a:effectLst/>
                <a:uLnTx/>
                <a:uFillTx/>
                <a:latin typeface="Roboto"/>
                <a:ea typeface="+mn-ea"/>
                <a:cs typeface="+mn-cs"/>
              </a:rPr>
              <a:t> labor force employed in the county, which included 12,092 labor force commuting from outside of the county to work in Wayne County. Of the total labor force, 22% (6,130 workers) earned $1,250 per month; 36% (</a:t>
            </a:r>
            <a:r>
              <a:rPr lang="en-US" sz="1400" dirty="0">
                <a:solidFill>
                  <a:srgbClr val="002060"/>
                </a:solidFill>
                <a:latin typeface="Roboto"/>
              </a:rPr>
              <a:t>10,002</a:t>
            </a:r>
            <a:r>
              <a:rPr kumimoji="0" lang="en-US" sz="1400" b="0" i="0" u="none" strike="noStrike" kern="1200" cap="none" spc="0" normalizeH="0" baseline="0" noProof="0" dirty="0">
                <a:ln>
                  <a:noFill/>
                </a:ln>
                <a:solidFill>
                  <a:srgbClr val="002060"/>
                </a:solidFill>
                <a:effectLst/>
                <a:uLnTx/>
                <a:uFillTx/>
                <a:latin typeface="Roboto"/>
                <a:ea typeface="+mn-ea"/>
                <a:cs typeface="+mn-cs"/>
              </a:rPr>
              <a:t> workers) earned $1,251 to $3,333 per month; and </a:t>
            </a:r>
            <a:r>
              <a:rPr lang="en-US" sz="1400" dirty="0">
                <a:solidFill>
                  <a:srgbClr val="002060"/>
                </a:solidFill>
                <a:latin typeface="Roboto"/>
              </a:rPr>
              <a:t>42</a:t>
            </a:r>
            <a:r>
              <a:rPr kumimoji="0" lang="en-US" sz="1400" b="0" i="0" u="none" strike="noStrike" kern="1200" cap="none" spc="0" normalizeH="0" baseline="0" noProof="0" dirty="0">
                <a:ln>
                  <a:noFill/>
                </a:ln>
                <a:solidFill>
                  <a:srgbClr val="002060"/>
                </a:solidFill>
                <a:effectLst/>
                <a:uLnTx/>
                <a:uFillTx/>
                <a:latin typeface="Roboto"/>
                <a:ea typeface="+mn-ea"/>
                <a:cs typeface="+mn-cs"/>
              </a:rPr>
              <a:t>% (11,890 workers) earned more than $3,333 per month.</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400" dirty="0">
              <a:solidFill>
                <a:srgbClr val="002060"/>
              </a:solidFill>
              <a:latin typeface="Roboto"/>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2060"/>
                </a:solidFill>
                <a:effectLst/>
                <a:uLnTx/>
                <a:uFillTx/>
                <a:latin typeface="Roboto"/>
                <a:ea typeface="+mn-ea"/>
                <a:cs typeface="+mn-cs"/>
              </a:rPr>
              <a:t>Nearly half of the employed are in 30-54 years age-range, mix of prime-working and matured workers. </a:t>
            </a:r>
            <a:r>
              <a:rPr lang="en-US" sz="1400" dirty="0">
                <a:solidFill>
                  <a:srgbClr val="002060"/>
                </a:solidFill>
                <a:latin typeface="Roboto"/>
              </a:rPr>
              <a:t>61</a:t>
            </a:r>
            <a:r>
              <a:rPr kumimoji="0" lang="en-US" sz="1400" b="0" i="0" u="none" strike="noStrike" kern="1200" cap="none" spc="0" normalizeH="0" baseline="0" noProof="0" dirty="0">
                <a:ln>
                  <a:noFill/>
                </a:ln>
                <a:solidFill>
                  <a:srgbClr val="002060"/>
                </a:solidFill>
                <a:effectLst/>
                <a:uLnTx/>
                <a:uFillTx/>
                <a:latin typeface="Roboto"/>
                <a:ea typeface="+mn-ea"/>
                <a:cs typeface="+mn-cs"/>
              </a:rPr>
              <a:t>% worked in services industries. </a:t>
            </a:r>
          </a:p>
        </p:txBody>
      </p:sp>
      <p:graphicFrame>
        <p:nvGraphicFramePr>
          <p:cNvPr id="30" name="Chart 29">
            <a:extLst>
              <a:ext uri="{FF2B5EF4-FFF2-40B4-BE49-F238E27FC236}">
                <a16:creationId xmlns:a16="http://schemas.microsoft.com/office/drawing/2014/main" id="{BC77B2E5-55A9-4870-90D7-6507EEC9A220}"/>
              </a:ext>
            </a:extLst>
          </p:cNvPr>
          <p:cNvGraphicFramePr>
            <a:graphicFrameLocks/>
          </p:cNvGraphicFramePr>
          <p:nvPr>
            <p:extLst>
              <p:ext uri="{D42A27DB-BD31-4B8C-83A1-F6EECF244321}">
                <p14:modId xmlns:p14="http://schemas.microsoft.com/office/powerpoint/2010/main" val="4012392609"/>
              </p:ext>
            </p:extLst>
          </p:nvPr>
        </p:nvGraphicFramePr>
        <p:xfrm>
          <a:off x="563473" y="1639010"/>
          <a:ext cx="3789560" cy="37598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hart 32">
            <a:extLst>
              <a:ext uri="{FF2B5EF4-FFF2-40B4-BE49-F238E27FC236}">
                <a16:creationId xmlns:a16="http://schemas.microsoft.com/office/drawing/2014/main" id="{91B32762-0BC3-4D5A-9E0C-63733844BD21}"/>
              </a:ext>
            </a:extLst>
          </p:cNvPr>
          <p:cNvGraphicFramePr>
            <a:graphicFrameLocks/>
          </p:cNvGraphicFramePr>
          <p:nvPr>
            <p:extLst>
              <p:ext uri="{D42A27DB-BD31-4B8C-83A1-F6EECF244321}">
                <p14:modId xmlns:p14="http://schemas.microsoft.com/office/powerpoint/2010/main" val="2724708397"/>
              </p:ext>
            </p:extLst>
          </p:nvPr>
        </p:nvGraphicFramePr>
        <p:xfrm>
          <a:off x="4517348" y="1633596"/>
          <a:ext cx="3295933" cy="37405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Chart 33">
            <a:extLst>
              <a:ext uri="{FF2B5EF4-FFF2-40B4-BE49-F238E27FC236}">
                <a16:creationId xmlns:a16="http://schemas.microsoft.com/office/drawing/2014/main" id="{7488E361-9BCA-4CD9-A1D6-24CDFDD9679A}"/>
              </a:ext>
            </a:extLst>
          </p:cNvPr>
          <p:cNvGraphicFramePr>
            <a:graphicFrameLocks/>
          </p:cNvGraphicFramePr>
          <p:nvPr>
            <p:extLst>
              <p:ext uri="{D42A27DB-BD31-4B8C-83A1-F6EECF244321}">
                <p14:modId xmlns:p14="http://schemas.microsoft.com/office/powerpoint/2010/main" val="560149277"/>
              </p:ext>
            </p:extLst>
          </p:nvPr>
        </p:nvGraphicFramePr>
        <p:xfrm>
          <a:off x="7410925" y="1633596"/>
          <a:ext cx="4050973" cy="385280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89686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D6331B-5A50-4219-A5C9-E4FA4141628C}"/>
              </a:ext>
            </a:extLst>
          </p:cNvPr>
          <p:cNvSpPr/>
          <p:nvPr/>
        </p:nvSpPr>
        <p:spPr>
          <a:xfrm>
            <a:off x="6096000" y="1517522"/>
            <a:ext cx="1314925" cy="1161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5"/>
              </a:solidFill>
              <a:effectLst/>
              <a:uLnTx/>
              <a:uFillTx/>
              <a:latin typeface="Roboto"/>
              <a:ea typeface="+mn-ea"/>
              <a:cs typeface="+mn-cs"/>
            </a:endParaRPr>
          </a:p>
        </p:txBody>
      </p:sp>
      <p:cxnSp>
        <p:nvCxnSpPr>
          <p:cNvPr id="18" name="Straight Connector 17">
            <a:extLst>
              <a:ext uri="{FF2B5EF4-FFF2-40B4-BE49-F238E27FC236}">
                <a16:creationId xmlns:a16="http://schemas.microsoft.com/office/drawing/2014/main" id="{1FE03C9C-5D66-4AAC-AA96-2DDCAA643DAA}"/>
              </a:ext>
            </a:extLst>
          </p:cNvPr>
          <p:cNvCxnSpPr>
            <a:cxnSpLocks/>
          </p:cNvCxnSpPr>
          <p:nvPr/>
        </p:nvCxnSpPr>
        <p:spPr>
          <a:xfrm>
            <a:off x="787738" y="1398397"/>
            <a:ext cx="10549198" cy="0"/>
          </a:xfrm>
          <a:prstGeom prst="line">
            <a:avLst/>
          </a:prstGeom>
          <a:ln w="12700" cap="sq">
            <a:solidFill>
              <a:schemeClr val="bg2">
                <a:lumMod val="6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751A38E-2482-47E1-90AA-E350681EB6AC}"/>
              </a:ext>
            </a:extLst>
          </p:cNvPr>
          <p:cNvSpPr txBox="1"/>
          <p:nvPr/>
        </p:nvSpPr>
        <p:spPr>
          <a:xfrm>
            <a:off x="787738" y="947624"/>
            <a:ext cx="10549198"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2F2F5">
                    <a:lumMod val="25000"/>
                  </a:srgbClr>
                </a:solidFill>
                <a:effectLst/>
                <a:uLnTx/>
                <a:uFillTx/>
                <a:latin typeface="Franklin Gothic Medium" panose="020B0603020102020204" pitchFamily="34" charset="0"/>
                <a:ea typeface="+mn-ea"/>
                <a:cs typeface="+mn-cs"/>
              </a:rPr>
              <a:t>Employed Residents in Wayne County in 2021</a:t>
            </a:r>
          </a:p>
        </p:txBody>
      </p:sp>
      <p:sp>
        <p:nvSpPr>
          <p:cNvPr id="20" name="TextBox 19">
            <a:extLst>
              <a:ext uri="{FF2B5EF4-FFF2-40B4-BE49-F238E27FC236}">
                <a16:creationId xmlns:a16="http://schemas.microsoft.com/office/drawing/2014/main" id="{DD39CE3B-6FDE-4D08-9033-816BC8A9137F}"/>
              </a:ext>
            </a:extLst>
          </p:cNvPr>
          <p:cNvSpPr txBox="1"/>
          <p:nvPr/>
        </p:nvSpPr>
        <p:spPr>
          <a:xfrm>
            <a:off x="11336936" y="82453"/>
            <a:ext cx="78486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4B517-158F-4483-9C40-A904D44BEA16}" type="slidenum">
              <a:rPr kumimoji="0" lang="en-US" sz="1200" b="0" i="0" u="none" strike="noStrike" kern="1200" cap="none" spc="0" normalizeH="0" baseline="0" noProof="0" smtClean="0">
                <a:ln>
                  <a:noFill/>
                </a:ln>
                <a:solidFill>
                  <a:srgbClr val="858591"/>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858591"/>
              </a:solidFill>
              <a:effectLst/>
              <a:uLnTx/>
              <a:uFillTx/>
              <a:latin typeface="Arial" panose="020B0604020202020204" pitchFamily="34" charset="0"/>
              <a:ea typeface="+mn-ea"/>
              <a:cs typeface="+mn-cs"/>
            </a:endParaRPr>
          </a:p>
        </p:txBody>
      </p:sp>
      <p:sp>
        <p:nvSpPr>
          <p:cNvPr id="14" name="TextBox 13"/>
          <p:cNvSpPr txBox="1"/>
          <p:nvPr/>
        </p:nvSpPr>
        <p:spPr>
          <a:xfrm>
            <a:off x="10618479" y="6594518"/>
            <a:ext cx="1436914"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2F2F5">
                    <a:lumMod val="10000"/>
                  </a:srgbClr>
                </a:solidFill>
                <a:effectLst/>
                <a:uLnTx/>
                <a:uFillTx/>
                <a:latin typeface="Calibri" panose="020F0502020204030204" pitchFamily="34" charset="0"/>
                <a:ea typeface="+mn-ea"/>
                <a:cs typeface="Calibri" panose="020F0502020204030204" pitchFamily="34" charset="0"/>
              </a:rPr>
              <a:t>Source: On The Map </a:t>
            </a:r>
          </a:p>
        </p:txBody>
      </p:sp>
      <p:grpSp>
        <p:nvGrpSpPr>
          <p:cNvPr id="25" name="Group 24">
            <a:extLst>
              <a:ext uri="{FF2B5EF4-FFF2-40B4-BE49-F238E27FC236}">
                <a16:creationId xmlns:a16="http://schemas.microsoft.com/office/drawing/2014/main" id="{B0BA72A6-221C-4C63-ADF8-4CC9F9C0A870}"/>
              </a:ext>
            </a:extLst>
          </p:cNvPr>
          <p:cNvGrpSpPr/>
          <p:nvPr/>
        </p:nvGrpSpPr>
        <p:grpSpPr>
          <a:xfrm>
            <a:off x="137898" y="220952"/>
            <a:ext cx="3330142" cy="409819"/>
            <a:chOff x="137898" y="148555"/>
            <a:chExt cx="3330142" cy="409819"/>
          </a:xfrm>
        </p:grpSpPr>
        <p:sp>
          <p:nvSpPr>
            <p:cNvPr id="26" name="Rectangle 25">
              <a:extLst>
                <a:ext uri="{FF2B5EF4-FFF2-40B4-BE49-F238E27FC236}">
                  <a16:creationId xmlns:a16="http://schemas.microsoft.com/office/drawing/2014/main" id="{F6B7E3E0-C1AC-446B-978E-1EC945DD01E1}"/>
                </a:ext>
              </a:extLst>
            </p:cNvPr>
            <p:cNvSpPr/>
            <p:nvPr/>
          </p:nvSpPr>
          <p:spPr>
            <a:xfrm>
              <a:off x="137898" y="148555"/>
              <a:ext cx="3110627" cy="409819"/>
            </a:xfrm>
            <a:prstGeom prst="rect">
              <a:avLst/>
            </a:prstGeom>
            <a:solidFill>
              <a:srgbClr val="00206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7" name="Title 1">
              <a:extLst>
                <a:ext uri="{FF2B5EF4-FFF2-40B4-BE49-F238E27FC236}">
                  <a16:creationId xmlns:a16="http://schemas.microsoft.com/office/drawing/2014/main" id="{31B7A5E6-3A62-462D-B33F-F1DC6EF83F54}"/>
                </a:ext>
              </a:extLst>
            </p:cNvPr>
            <p:cNvSpPr txBox="1">
              <a:spLocks/>
            </p:cNvSpPr>
            <p:nvPr/>
          </p:nvSpPr>
          <p:spPr>
            <a:xfrm>
              <a:off x="624319" y="243024"/>
              <a:ext cx="2843721" cy="248458"/>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j-ea"/>
                  <a:cs typeface="Adobe Arabic" panose="02040503050201020203" pitchFamily="18" charset="-78"/>
                </a:rPr>
                <a:t>Labor Market</a:t>
              </a:r>
              <a:endParaRPr kumimoji="0" lang="en-US" sz="1600" b="1" i="0" u="none" strike="noStrike" kern="1200" cap="none" spc="-150" normalizeH="0" baseline="0" noProof="0" dirty="0">
                <a:ln>
                  <a:noFill/>
                </a:ln>
                <a:solidFill>
                  <a:srgbClr val="FFFFFF"/>
                </a:solidFill>
                <a:effectLst/>
                <a:uLnTx/>
                <a:uFillTx/>
                <a:latin typeface="Franklin Gothic Book" panose="020B0503020102020204" pitchFamily="34" charset="0"/>
                <a:ea typeface="+mj-ea"/>
                <a:cs typeface="+mj-cs"/>
              </a:endParaRPr>
            </a:p>
          </p:txBody>
        </p:sp>
        <p:sp>
          <p:nvSpPr>
            <p:cNvPr id="28" name="Freeform: Shape 25">
              <a:extLst>
                <a:ext uri="{FF2B5EF4-FFF2-40B4-BE49-F238E27FC236}">
                  <a16:creationId xmlns:a16="http://schemas.microsoft.com/office/drawing/2014/main" id="{F3C91642-8A1F-4EA0-BCF8-F157D539A92C}"/>
                </a:ext>
              </a:extLst>
            </p:cNvPr>
            <p:cNvSpPr>
              <a:spLocks/>
            </p:cNvSpPr>
            <p:nvPr/>
          </p:nvSpPr>
          <p:spPr bwMode="auto">
            <a:xfrm>
              <a:off x="211837" y="227556"/>
              <a:ext cx="404801" cy="255380"/>
            </a:xfrm>
            <a:custGeom>
              <a:avLst/>
              <a:gdLst>
                <a:gd name="connsiteX0" fmla="*/ 518456 w 1344567"/>
                <a:gd name="connsiteY0" fmla="*/ 0 h 848259"/>
                <a:gd name="connsiteX1" fmla="*/ 545338 w 1344567"/>
                <a:gd name="connsiteY1" fmla="*/ 3757 h 848259"/>
                <a:gd name="connsiteX2" fmla="*/ 533390 w 1344567"/>
                <a:gd name="connsiteY2" fmla="*/ 24800 h 848259"/>
                <a:gd name="connsiteX3" fmla="*/ 625986 w 1344567"/>
                <a:gd name="connsiteY3" fmla="*/ 139031 h 848259"/>
                <a:gd name="connsiteX4" fmla="*/ 625986 w 1344567"/>
                <a:gd name="connsiteY4" fmla="*/ 301360 h 848259"/>
                <a:gd name="connsiteX5" fmla="*/ 646894 w 1344567"/>
                <a:gd name="connsiteY5" fmla="*/ 322402 h 848259"/>
                <a:gd name="connsiteX6" fmla="*/ 611051 w 1344567"/>
                <a:gd name="connsiteY6" fmla="*/ 427615 h 848259"/>
                <a:gd name="connsiteX7" fmla="*/ 584168 w 1344567"/>
                <a:gd name="connsiteY7" fmla="*/ 529822 h 848259"/>
                <a:gd name="connsiteX8" fmla="*/ 587155 w 1344567"/>
                <a:gd name="connsiteY8" fmla="*/ 601968 h 848259"/>
                <a:gd name="connsiteX9" fmla="*/ 605077 w 1344567"/>
                <a:gd name="connsiteY9" fmla="*/ 601968 h 848259"/>
                <a:gd name="connsiteX10" fmla="*/ 625986 w 1344567"/>
                <a:gd name="connsiteY10" fmla="*/ 671108 h 848259"/>
                <a:gd name="connsiteX11" fmla="*/ 760398 w 1344567"/>
                <a:gd name="connsiteY11" fmla="*/ 716199 h 848259"/>
                <a:gd name="connsiteX12" fmla="*/ 870915 w 1344567"/>
                <a:gd name="connsiteY12" fmla="*/ 725218 h 848259"/>
                <a:gd name="connsiteX13" fmla="*/ 900784 w 1344567"/>
                <a:gd name="connsiteY13" fmla="*/ 595956 h 848259"/>
                <a:gd name="connsiteX14" fmla="*/ 873902 w 1344567"/>
                <a:gd name="connsiteY14" fmla="*/ 526816 h 848259"/>
                <a:gd name="connsiteX15" fmla="*/ 855980 w 1344567"/>
                <a:gd name="connsiteY15" fmla="*/ 532828 h 848259"/>
                <a:gd name="connsiteX16" fmla="*/ 823124 w 1344567"/>
                <a:gd name="connsiteY16" fmla="*/ 490743 h 848259"/>
                <a:gd name="connsiteX17" fmla="*/ 805202 w 1344567"/>
                <a:gd name="connsiteY17" fmla="*/ 439640 h 848259"/>
                <a:gd name="connsiteX18" fmla="*/ 829098 w 1344567"/>
                <a:gd name="connsiteY18" fmla="*/ 406573 h 848259"/>
                <a:gd name="connsiteX19" fmla="*/ 826111 w 1344567"/>
                <a:gd name="connsiteY19" fmla="*/ 376512 h 848259"/>
                <a:gd name="connsiteX20" fmla="*/ 811176 w 1344567"/>
                <a:gd name="connsiteY20" fmla="*/ 355469 h 848259"/>
                <a:gd name="connsiteX21" fmla="*/ 802215 w 1344567"/>
                <a:gd name="connsiteY21" fmla="*/ 295348 h 848259"/>
                <a:gd name="connsiteX22" fmla="*/ 808189 w 1344567"/>
                <a:gd name="connsiteY22" fmla="*/ 259275 h 848259"/>
                <a:gd name="connsiteX23" fmla="*/ 826111 w 1344567"/>
                <a:gd name="connsiteY23" fmla="*/ 181116 h 848259"/>
                <a:gd name="connsiteX24" fmla="*/ 873902 w 1344567"/>
                <a:gd name="connsiteY24" fmla="*/ 27806 h 848259"/>
                <a:gd name="connsiteX25" fmla="*/ 1020262 w 1344567"/>
                <a:gd name="connsiteY25" fmla="*/ 75903 h 848259"/>
                <a:gd name="connsiteX26" fmla="*/ 1130779 w 1344567"/>
                <a:gd name="connsiteY26" fmla="*/ 24800 h 848259"/>
                <a:gd name="connsiteX27" fmla="*/ 1181557 w 1344567"/>
                <a:gd name="connsiteY27" fmla="*/ 172098 h 848259"/>
                <a:gd name="connsiteX28" fmla="*/ 1205452 w 1344567"/>
                <a:gd name="connsiteY28" fmla="*/ 253262 h 848259"/>
                <a:gd name="connsiteX29" fmla="*/ 1205452 w 1344567"/>
                <a:gd name="connsiteY29" fmla="*/ 304366 h 848259"/>
                <a:gd name="connsiteX30" fmla="*/ 1199479 w 1344567"/>
                <a:gd name="connsiteY30" fmla="*/ 364488 h 848259"/>
                <a:gd name="connsiteX31" fmla="*/ 1181557 w 1344567"/>
                <a:gd name="connsiteY31" fmla="*/ 403567 h 848259"/>
                <a:gd name="connsiteX32" fmla="*/ 1205452 w 1344567"/>
                <a:gd name="connsiteY32" fmla="*/ 412585 h 848259"/>
                <a:gd name="connsiteX33" fmla="*/ 1199479 w 1344567"/>
                <a:gd name="connsiteY33" fmla="*/ 463688 h 848259"/>
                <a:gd name="connsiteX34" fmla="*/ 1181557 w 1344567"/>
                <a:gd name="connsiteY34" fmla="*/ 505773 h 848259"/>
                <a:gd name="connsiteX35" fmla="*/ 1145714 w 1344567"/>
                <a:gd name="connsiteY35" fmla="*/ 529822 h 848259"/>
                <a:gd name="connsiteX36" fmla="*/ 1118831 w 1344567"/>
                <a:gd name="connsiteY36" fmla="*/ 722212 h 848259"/>
                <a:gd name="connsiteX37" fmla="*/ 1124805 w 1344567"/>
                <a:gd name="connsiteY37" fmla="*/ 734236 h 848259"/>
                <a:gd name="connsiteX38" fmla="*/ 1325164 w 1344567"/>
                <a:gd name="connsiteY38" fmla="*/ 778623 h 848259"/>
                <a:gd name="connsiteX39" fmla="*/ 1344567 w 1344567"/>
                <a:gd name="connsiteY39" fmla="*/ 785043 h 848259"/>
                <a:gd name="connsiteX40" fmla="*/ 1344567 w 1344567"/>
                <a:gd name="connsiteY40" fmla="*/ 848259 h 848259"/>
                <a:gd name="connsiteX41" fmla="*/ 0 w 1344567"/>
                <a:gd name="connsiteY41" fmla="*/ 848259 h 848259"/>
                <a:gd name="connsiteX42" fmla="*/ 0 w 1344567"/>
                <a:gd name="connsiteY42" fmla="*/ 781828 h 848259"/>
                <a:gd name="connsiteX43" fmla="*/ 28597 w 1344567"/>
                <a:gd name="connsiteY43" fmla="*/ 758285 h 848259"/>
                <a:gd name="connsiteX44" fmla="*/ 306383 w 1344567"/>
                <a:gd name="connsiteY44" fmla="*/ 665096 h 848259"/>
                <a:gd name="connsiteX45" fmla="*/ 309370 w 1344567"/>
                <a:gd name="connsiteY45" fmla="*/ 616999 h 848259"/>
                <a:gd name="connsiteX46" fmla="*/ 330278 w 1344567"/>
                <a:gd name="connsiteY46" fmla="*/ 613992 h 848259"/>
                <a:gd name="connsiteX47" fmla="*/ 336252 w 1344567"/>
                <a:gd name="connsiteY47" fmla="*/ 523810 h 848259"/>
                <a:gd name="connsiteX48" fmla="*/ 297422 w 1344567"/>
                <a:gd name="connsiteY48" fmla="*/ 427615 h 848259"/>
                <a:gd name="connsiteX49" fmla="*/ 267553 w 1344567"/>
                <a:gd name="connsiteY49" fmla="*/ 400561 h 848259"/>
                <a:gd name="connsiteX50" fmla="*/ 264566 w 1344567"/>
                <a:gd name="connsiteY50" fmla="*/ 337433 h 848259"/>
                <a:gd name="connsiteX51" fmla="*/ 288461 w 1344567"/>
                <a:gd name="connsiteY51" fmla="*/ 301360 h 848259"/>
                <a:gd name="connsiteX52" fmla="*/ 288461 w 1344567"/>
                <a:gd name="connsiteY52" fmla="*/ 120995 h 848259"/>
                <a:gd name="connsiteX53" fmla="*/ 500534 w 1344567"/>
                <a:gd name="connsiteY53" fmla="*/ 751 h 848259"/>
                <a:gd name="connsiteX54" fmla="*/ 518456 w 1344567"/>
                <a:gd name="connsiteY54" fmla="*/ 0 h 84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44567" h="848259">
                  <a:moveTo>
                    <a:pt x="518456" y="0"/>
                  </a:moveTo>
                  <a:cubicBezTo>
                    <a:pt x="528163" y="0"/>
                    <a:pt x="539364" y="751"/>
                    <a:pt x="545338" y="3757"/>
                  </a:cubicBezTo>
                  <a:cubicBezTo>
                    <a:pt x="554299" y="3757"/>
                    <a:pt x="551312" y="6764"/>
                    <a:pt x="533390" y="24800"/>
                  </a:cubicBezTo>
                  <a:cubicBezTo>
                    <a:pt x="533390" y="24800"/>
                    <a:pt x="605077" y="69891"/>
                    <a:pt x="625986" y="139031"/>
                  </a:cubicBezTo>
                  <a:cubicBezTo>
                    <a:pt x="640920" y="181116"/>
                    <a:pt x="634946" y="274305"/>
                    <a:pt x="625986" y="301360"/>
                  </a:cubicBezTo>
                  <a:cubicBezTo>
                    <a:pt x="625986" y="301360"/>
                    <a:pt x="649881" y="295348"/>
                    <a:pt x="646894" y="322402"/>
                  </a:cubicBezTo>
                  <a:cubicBezTo>
                    <a:pt x="640920" y="364488"/>
                    <a:pt x="640920" y="442646"/>
                    <a:pt x="611051" y="427615"/>
                  </a:cubicBezTo>
                  <a:cubicBezTo>
                    <a:pt x="611051" y="427615"/>
                    <a:pt x="611051" y="511786"/>
                    <a:pt x="584168" y="529822"/>
                  </a:cubicBezTo>
                  <a:cubicBezTo>
                    <a:pt x="584168" y="529822"/>
                    <a:pt x="575208" y="598962"/>
                    <a:pt x="587155" y="601968"/>
                  </a:cubicBezTo>
                  <a:cubicBezTo>
                    <a:pt x="605077" y="601968"/>
                    <a:pt x="605077" y="601968"/>
                    <a:pt x="605077" y="601968"/>
                  </a:cubicBezTo>
                  <a:cubicBezTo>
                    <a:pt x="605077" y="601968"/>
                    <a:pt x="614038" y="659084"/>
                    <a:pt x="625986" y="671108"/>
                  </a:cubicBezTo>
                  <a:cubicBezTo>
                    <a:pt x="625986" y="671108"/>
                    <a:pt x="688711" y="698163"/>
                    <a:pt x="760398" y="716199"/>
                  </a:cubicBezTo>
                  <a:cubicBezTo>
                    <a:pt x="790267" y="722212"/>
                    <a:pt x="829098" y="725218"/>
                    <a:pt x="870915" y="725218"/>
                  </a:cubicBezTo>
                  <a:cubicBezTo>
                    <a:pt x="882863" y="689145"/>
                    <a:pt x="900784" y="680126"/>
                    <a:pt x="900784" y="595956"/>
                  </a:cubicBezTo>
                  <a:cubicBezTo>
                    <a:pt x="900784" y="562889"/>
                    <a:pt x="873902" y="526816"/>
                    <a:pt x="873902" y="526816"/>
                  </a:cubicBezTo>
                  <a:cubicBezTo>
                    <a:pt x="873902" y="526816"/>
                    <a:pt x="870915" y="538840"/>
                    <a:pt x="855980" y="532828"/>
                  </a:cubicBezTo>
                  <a:cubicBezTo>
                    <a:pt x="841045" y="526816"/>
                    <a:pt x="829098" y="505773"/>
                    <a:pt x="823124" y="490743"/>
                  </a:cubicBezTo>
                  <a:cubicBezTo>
                    <a:pt x="823124" y="472707"/>
                    <a:pt x="808189" y="445652"/>
                    <a:pt x="805202" y="439640"/>
                  </a:cubicBezTo>
                  <a:cubicBezTo>
                    <a:pt x="799228" y="427615"/>
                    <a:pt x="802215" y="406573"/>
                    <a:pt x="829098" y="406573"/>
                  </a:cubicBezTo>
                  <a:cubicBezTo>
                    <a:pt x="829098" y="406573"/>
                    <a:pt x="817150" y="385530"/>
                    <a:pt x="826111" y="376512"/>
                  </a:cubicBezTo>
                  <a:cubicBezTo>
                    <a:pt x="826111" y="376512"/>
                    <a:pt x="799228" y="379518"/>
                    <a:pt x="811176" y="355469"/>
                  </a:cubicBezTo>
                  <a:cubicBezTo>
                    <a:pt x="811176" y="355469"/>
                    <a:pt x="760398" y="337433"/>
                    <a:pt x="802215" y="295348"/>
                  </a:cubicBezTo>
                  <a:cubicBezTo>
                    <a:pt x="802215" y="295348"/>
                    <a:pt x="775333" y="265287"/>
                    <a:pt x="808189" y="259275"/>
                  </a:cubicBezTo>
                  <a:cubicBezTo>
                    <a:pt x="808189" y="259275"/>
                    <a:pt x="760398" y="202159"/>
                    <a:pt x="826111" y="181116"/>
                  </a:cubicBezTo>
                  <a:cubicBezTo>
                    <a:pt x="826111" y="181116"/>
                    <a:pt x="766372" y="33818"/>
                    <a:pt x="873902" y="27806"/>
                  </a:cubicBezTo>
                  <a:cubicBezTo>
                    <a:pt x="930654" y="18788"/>
                    <a:pt x="969484" y="54861"/>
                    <a:pt x="1020262" y="75903"/>
                  </a:cubicBezTo>
                  <a:cubicBezTo>
                    <a:pt x="1020262" y="75903"/>
                    <a:pt x="1091949" y="18788"/>
                    <a:pt x="1130779" y="24800"/>
                  </a:cubicBezTo>
                  <a:cubicBezTo>
                    <a:pt x="1202465" y="39830"/>
                    <a:pt x="1223374" y="108970"/>
                    <a:pt x="1181557" y="172098"/>
                  </a:cubicBezTo>
                  <a:cubicBezTo>
                    <a:pt x="1226361" y="160074"/>
                    <a:pt x="1241296" y="229214"/>
                    <a:pt x="1205452" y="253262"/>
                  </a:cubicBezTo>
                  <a:cubicBezTo>
                    <a:pt x="1205452" y="253262"/>
                    <a:pt x="1226361" y="277311"/>
                    <a:pt x="1205452" y="304366"/>
                  </a:cubicBezTo>
                  <a:cubicBezTo>
                    <a:pt x="1205452" y="304366"/>
                    <a:pt x="1238309" y="346451"/>
                    <a:pt x="1199479" y="364488"/>
                  </a:cubicBezTo>
                  <a:cubicBezTo>
                    <a:pt x="1199479" y="364488"/>
                    <a:pt x="1190518" y="391542"/>
                    <a:pt x="1181557" y="403567"/>
                  </a:cubicBezTo>
                  <a:cubicBezTo>
                    <a:pt x="1181557" y="403567"/>
                    <a:pt x="1199479" y="400561"/>
                    <a:pt x="1205452" y="412585"/>
                  </a:cubicBezTo>
                  <a:cubicBezTo>
                    <a:pt x="1211426" y="427615"/>
                    <a:pt x="1214413" y="442646"/>
                    <a:pt x="1199479" y="463688"/>
                  </a:cubicBezTo>
                  <a:cubicBezTo>
                    <a:pt x="1187531" y="481725"/>
                    <a:pt x="1184544" y="493749"/>
                    <a:pt x="1181557" y="505773"/>
                  </a:cubicBezTo>
                  <a:cubicBezTo>
                    <a:pt x="1175583" y="517798"/>
                    <a:pt x="1172596" y="547859"/>
                    <a:pt x="1145714" y="529822"/>
                  </a:cubicBezTo>
                  <a:cubicBezTo>
                    <a:pt x="1106883" y="577919"/>
                    <a:pt x="1091949" y="656078"/>
                    <a:pt x="1118831" y="722212"/>
                  </a:cubicBezTo>
                  <a:cubicBezTo>
                    <a:pt x="1124805" y="734236"/>
                    <a:pt x="1124805" y="734236"/>
                    <a:pt x="1124805" y="734236"/>
                  </a:cubicBezTo>
                  <a:cubicBezTo>
                    <a:pt x="1192011" y="747763"/>
                    <a:pt x="1269298" y="762982"/>
                    <a:pt x="1325164" y="778623"/>
                  </a:cubicBezTo>
                  <a:lnTo>
                    <a:pt x="1344567" y="785043"/>
                  </a:lnTo>
                  <a:lnTo>
                    <a:pt x="1344567" y="848259"/>
                  </a:lnTo>
                  <a:lnTo>
                    <a:pt x="0" y="848259"/>
                  </a:lnTo>
                  <a:lnTo>
                    <a:pt x="0" y="781828"/>
                  </a:lnTo>
                  <a:lnTo>
                    <a:pt x="28597" y="758285"/>
                  </a:lnTo>
                  <a:cubicBezTo>
                    <a:pt x="85349" y="731230"/>
                    <a:pt x="291448" y="671108"/>
                    <a:pt x="306383" y="665096"/>
                  </a:cubicBezTo>
                  <a:cubicBezTo>
                    <a:pt x="309370" y="616999"/>
                    <a:pt x="309370" y="616999"/>
                    <a:pt x="309370" y="616999"/>
                  </a:cubicBezTo>
                  <a:cubicBezTo>
                    <a:pt x="330278" y="613992"/>
                    <a:pt x="330278" y="613992"/>
                    <a:pt x="330278" y="613992"/>
                  </a:cubicBezTo>
                  <a:cubicBezTo>
                    <a:pt x="330278" y="613992"/>
                    <a:pt x="336252" y="535834"/>
                    <a:pt x="336252" y="523810"/>
                  </a:cubicBezTo>
                  <a:cubicBezTo>
                    <a:pt x="336252" y="523810"/>
                    <a:pt x="306383" y="463688"/>
                    <a:pt x="297422" y="427615"/>
                  </a:cubicBezTo>
                  <a:cubicBezTo>
                    <a:pt x="297422" y="427615"/>
                    <a:pt x="273526" y="427615"/>
                    <a:pt x="267553" y="400561"/>
                  </a:cubicBezTo>
                  <a:cubicBezTo>
                    <a:pt x="267553" y="373506"/>
                    <a:pt x="267553" y="355469"/>
                    <a:pt x="264566" y="337433"/>
                  </a:cubicBezTo>
                  <a:cubicBezTo>
                    <a:pt x="258592" y="316390"/>
                    <a:pt x="273526" y="295348"/>
                    <a:pt x="288461" y="301360"/>
                  </a:cubicBezTo>
                  <a:cubicBezTo>
                    <a:pt x="288461" y="301360"/>
                    <a:pt x="258592" y="163080"/>
                    <a:pt x="288461" y="120995"/>
                  </a:cubicBezTo>
                  <a:cubicBezTo>
                    <a:pt x="306383" y="93940"/>
                    <a:pt x="363135" y="24800"/>
                    <a:pt x="500534" y="751"/>
                  </a:cubicBezTo>
                  <a:cubicBezTo>
                    <a:pt x="500534" y="751"/>
                    <a:pt x="508748" y="0"/>
                    <a:pt x="518456" y="0"/>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sp>
        <p:nvSpPr>
          <p:cNvPr id="24" name="Title 1">
            <a:extLst>
              <a:ext uri="{FF2B5EF4-FFF2-40B4-BE49-F238E27FC236}">
                <a16:creationId xmlns:a16="http://schemas.microsoft.com/office/drawing/2014/main" id="{0D349B3E-04CB-4C8A-B3E0-C94C9C322E0D}"/>
              </a:ext>
            </a:extLst>
          </p:cNvPr>
          <p:cNvSpPr txBox="1">
            <a:spLocks/>
          </p:cNvSpPr>
          <p:nvPr/>
        </p:nvSpPr>
        <p:spPr>
          <a:xfrm>
            <a:off x="217375" y="6615659"/>
            <a:ext cx="4188823" cy="219985"/>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000" b="0" i="1" u="none" strike="noStrike" kern="1200" cap="none" spc="0" normalizeH="0" baseline="0" noProof="0" dirty="0">
                <a:ln>
                  <a:noFill/>
                </a:ln>
                <a:solidFill>
                  <a:srgbClr val="FFFFFF">
                    <a:lumMod val="50000"/>
                  </a:srgbClr>
                </a:solidFill>
                <a:effectLst/>
                <a:uLnTx/>
                <a:uFillTx/>
                <a:latin typeface="Calibri" panose="020F0502020204030204" pitchFamily="34" charset="0"/>
                <a:ea typeface="+mj-ea"/>
                <a:cs typeface="Calibri" panose="020F0502020204030204" pitchFamily="34" charset="0"/>
              </a:rPr>
              <a:t>Data Snapshot </a:t>
            </a:r>
            <a:r>
              <a:rPr kumimoji="0" lang="en-US" sz="1000" b="0" i="1" u="none" strike="noStrike" kern="1200" cap="none" spc="0" normalizeH="0" baseline="0" noProof="0" dirty="0">
                <a:ln>
                  <a:noFill/>
                </a:ln>
                <a:solidFill>
                  <a:srgbClr val="2FAB8B"/>
                </a:solidFill>
                <a:effectLst/>
                <a:uLnTx/>
                <a:uFillTx/>
                <a:latin typeface="Calibri" panose="020F0502020204030204" pitchFamily="34" charset="0"/>
                <a:ea typeface="+mj-ea"/>
                <a:cs typeface="Calibri" panose="020F0502020204030204" pitchFamily="34" charset="0"/>
              </a:rPr>
              <a:t>// </a:t>
            </a:r>
            <a:r>
              <a:rPr kumimoji="0" lang="en-US" sz="1000" b="0" i="0" u="none" strike="noStrike" kern="1200" cap="none" spc="0" normalizeH="0" baseline="0" noProof="0" dirty="0">
                <a:ln>
                  <a:noFill/>
                </a:ln>
                <a:solidFill>
                  <a:srgbClr val="2FAB8B"/>
                </a:solidFill>
                <a:effectLst/>
                <a:uLnTx/>
                <a:uFillTx/>
                <a:latin typeface="Calibri" panose="020F0502020204030204" pitchFamily="34" charset="0"/>
                <a:ea typeface="+mj-ea"/>
                <a:cs typeface="Calibri" panose="020F0502020204030204" pitchFamily="34" charset="0"/>
              </a:rPr>
              <a:t>Wayne</a:t>
            </a:r>
            <a:r>
              <a:rPr kumimoji="0" lang="en-US" sz="1000" b="0" i="0" u="none" strike="noStrike" kern="1200" cap="none" spc="0" normalizeH="0" baseline="0" noProof="0" dirty="0">
                <a:ln>
                  <a:noFill/>
                </a:ln>
                <a:solidFill>
                  <a:srgbClr val="2FAB8B"/>
                </a:solidFill>
                <a:effectLst/>
                <a:uLnTx/>
                <a:uFillTx/>
                <a:latin typeface="Calibri Light" panose="020F0302020204030204" pitchFamily="34" charset="0"/>
                <a:ea typeface="+mj-ea"/>
                <a:cs typeface="Calibri Light" panose="020F0302020204030204" pitchFamily="34" charset="0"/>
              </a:rPr>
              <a:t> County</a:t>
            </a:r>
            <a:endParaRPr kumimoji="0" lang="en-US" sz="1000" b="0" i="0" u="none" strike="noStrike" kern="1200" cap="none" spc="-150" normalizeH="0" baseline="0" noProof="0" dirty="0">
              <a:ln>
                <a:noFill/>
              </a:ln>
              <a:solidFill>
                <a:srgbClr val="2FAB8B"/>
              </a:solidFill>
              <a:effectLst/>
              <a:uLnTx/>
              <a:uFillTx/>
              <a:latin typeface="Calibri" panose="020F0502020204030204" pitchFamily="34" charset="0"/>
              <a:ea typeface="+mj-ea"/>
              <a:cs typeface="Calibri" panose="020F0502020204030204" pitchFamily="34" charset="0"/>
            </a:endParaRPr>
          </a:p>
        </p:txBody>
      </p:sp>
      <p:pic>
        <p:nvPicPr>
          <p:cNvPr id="31" name="Picture 30">
            <a:extLst>
              <a:ext uri="{FF2B5EF4-FFF2-40B4-BE49-F238E27FC236}">
                <a16:creationId xmlns:a16="http://schemas.microsoft.com/office/drawing/2014/main" id="{692F343A-67D9-4E23-A6E4-32A83D5BA847}"/>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4470" y="6637048"/>
            <a:ext cx="128718" cy="128718"/>
          </a:xfrm>
          <a:prstGeom prst="rect">
            <a:avLst/>
          </a:prstGeom>
        </p:spPr>
      </p:pic>
      <p:sp>
        <p:nvSpPr>
          <p:cNvPr id="11" name="TextBox 10">
            <a:extLst>
              <a:ext uri="{FF2B5EF4-FFF2-40B4-BE49-F238E27FC236}">
                <a16:creationId xmlns:a16="http://schemas.microsoft.com/office/drawing/2014/main" id="{9422DFDB-6322-4CCA-AA97-75D20C71760E}"/>
              </a:ext>
            </a:extLst>
          </p:cNvPr>
          <p:cNvSpPr txBox="1"/>
          <p:nvPr/>
        </p:nvSpPr>
        <p:spPr>
          <a:xfrm>
            <a:off x="217375" y="5486400"/>
            <a:ext cx="11730209"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2060"/>
                </a:solidFill>
                <a:effectLst/>
                <a:uLnTx/>
                <a:uFillTx/>
                <a:latin typeface="Roboto"/>
                <a:ea typeface="+mn-ea"/>
                <a:cs typeface="+mn-cs"/>
              </a:rPr>
              <a:t>Wayne County had </a:t>
            </a:r>
            <a:r>
              <a:rPr lang="en-US" sz="1400" dirty="0">
                <a:solidFill>
                  <a:srgbClr val="002060"/>
                </a:solidFill>
                <a:latin typeface="Roboto"/>
              </a:rPr>
              <a:t>28,239</a:t>
            </a:r>
            <a:r>
              <a:rPr kumimoji="0" lang="en-US" sz="1400" b="0" i="0" u="none" strike="noStrike" kern="1200" cap="none" spc="0" normalizeH="0" baseline="0" noProof="0" dirty="0">
                <a:ln>
                  <a:noFill/>
                </a:ln>
                <a:solidFill>
                  <a:srgbClr val="002060"/>
                </a:solidFill>
                <a:effectLst/>
                <a:uLnTx/>
                <a:uFillTx/>
                <a:latin typeface="Roboto"/>
                <a:ea typeface="+mn-ea"/>
                <a:cs typeface="+mn-cs"/>
              </a:rPr>
              <a:t> employed residents, which include 12,309 residents who commuted out of the county for work purposes. 22% (6,131 resident workers) earned $1,250 per month; 36% (10,096 workers) earned $1,251 to $3,333 per month; and </a:t>
            </a:r>
            <a:r>
              <a:rPr lang="en-US" sz="1400" dirty="0">
                <a:solidFill>
                  <a:srgbClr val="002060"/>
                </a:solidFill>
                <a:latin typeface="Roboto"/>
              </a:rPr>
              <a:t>42</a:t>
            </a:r>
            <a:r>
              <a:rPr kumimoji="0" lang="en-US" sz="1400" b="0" i="0" u="none" strike="noStrike" kern="1200" cap="none" spc="0" normalizeH="0" baseline="0" noProof="0" dirty="0">
                <a:ln>
                  <a:noFill/>
                </a:ln>
                <a:solidFill>
                  <a:srgbClr val="002060"/>
                </a:solidFill>
                <a:effectLst/>
                <a:uLnTx/>
                <a:uFillTx/>
                <a:latin typeface="Roboto"/>
                <a:ea typeface="+mn-ea"/>
                <a:cs typeface="+mn-cs"/>
              </a:rPr>
              <a:t>% (12,012 workers) earned more than $3,333 per month.</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400" dirty="0">
              <a:solidFill>
                <a:srgbClr val="002060"/>
              </a:solidFill>
              <a:latin typeface="Roboto"/>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2060"/>
                </a:solidFill>
                <a:effectLst/>
                <a:uLnTx/>
                <a:uFillTx/>
                <a:latin typeface="Roboto"/>
                <a:ea typeface="+mn-ea"/>
                <a:cs typeface="+mn-cs"/>
              </a:rPr>
              <a:t>Half of the employed residents were in 30-54 years age-range, mix of prime-working and matured workers. 57% worked in services industries. </a:t>
            </a:r>
          </a:p>
        </p:txBody>
      </p:sp>
      <p:graphicFrame>
        <p:nvGraphicFramePr>
          <p:cNvPr id="17" name="Chart 16">
            <a:extLst>
              <a:ext uri="{FF2B5EF4-FFF2-40B4-BE49-F238E27FC236}">
                <a16:creationId xmlns:a16="http://schemas.microsoft.com/office/drawing/2014/main" id="{D4F11530-2ADF-48CF-9E76-B8683C5E6112}"/>
              </a:ext>
            </a:extLst>
          </p:cNvPr>
          <p:cNvGraphicFramePr>
            <a:graphicFrameLocks/>
          </p:cNvGraphicFramePr>
          <p:nvPr>
            <p:extLst>
              <p:ext uri="{D42A27DB-BD31-4B8C-83A1-F6EECF244321}">
                <p14:modId xmlns:p14="http://schemas.microsoft.com/office/powerpoint/2010/main" val="3629755519"/>
              </p:ext>
            </p:extLst>
          </p:nvPr>
        </p:nvGraphicFramePr>
        <p:xfrm>
          <a:off x="273188" y="1702353"/>
          <a:ext cx="4269848" cy="36971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66545217-E566-4FF8-8721-6672AEB90027}"/>
              </a:ext>
            </a:extLst>
          </p:cNvPr>
          <p:cNvGraphicFramePr>
            <a:graphicFrameLocks/>
          </p:cNvGraphicFramePr>
          <p:nvPr>
            <p:extLst>
              <p:ext uri="{D42A27DB-BD31-4B8C-83A1-F6EECF244321}">
                <p14:modId xmlns:p14="http://schemas.microsoft.com/office/powerpoint/2010/main" val="2403520572"/>
              </p:ext>
            </p:extLst>
          </p:nvPr>
        </p:nvGraphicFramePr>
        <p:xfrm>
          <a:off x="3787911" y="1702353"/>
          <a:ext cx="4252493" cy="36971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a:extLst>
              <a:ext uri="{FF2B5EF4-FFF2-40B4-BE49-F238E27FC236}">
                <a16:creationId xmlns:a16="http://schemas.microsoft.com/office/drawing/2014/main" id="{AD25488A-C2DB-4BFE-AEBD-DDEB43E472BB}"/>
              </a:ext>
            </a:extLst>
          </p:cNvPr>
          <p:cNvGraphicFramePr>
            <a:graphicFrameLocks/>
          </p:cNvGraphicFramePr>
          <p:nvPr>
            <p:extLst>
              <p:ext uri="{D42A27DB-BD31-4B8C-83A1-F6EECF244321}">
                <p14:modId xmlns:p14="http://schemas.microsoft.com/office/powerpoint/2010/main" val="1427738673"/>
              </p:ext>
            </p:extLst>
          </p:nvPr>
        </p:nvGraphicFramePr>
        <p:xfrm>
          <a:off x="7288349" y="1707116"/>
          <a:ext cx="4252493" cy="368629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3450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D39CE3B-6FDE-4D08-9033-816BC8A9137F}"/>
              </a:ext>
            </a:extLst>
          </p:cNvPr>
          <p:cNvSpPr txBox="1"/>
          <p:nvPr/>
        </p:nvSpPr>
        <p:spPr>
          <a:xfrm>
            <a:off x="11336936" y="82453"/>
            <a:ext cx="78486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4B517-158F-4483-9C40-A904D44BEA16}" type="slidenum">
              <a:rPr kumimoji="0" lang="en-US" sz="1200" b="0" i="0" u="none" strike="noStrike" kern="1200" cap="none" spc="0" normalizeH="0" baseline="0" noProof="0" smtClean="0">
                <a:ln>
                  <a:noFill/>
                </a:ln>
                <a:solidFill>
                  <a:srgbClr val="858591"/>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858591"/>
              </a:solidFill>
              <a:effectLst/>
              <a:uLnTx/>
              <a:uFillTx/>
              <a:latin typeface="Arial" panose="020B0604020202020204" pitchFamily="34" charset="0"/>
              <a:ea typeface="+mn-ea"/>
              <a:cs typeface="+mn-cs"/>
            </a:endParaRPr>
          </a:p>
        </p:txBody>
      </p:sp>
      <p:sp>
        <p:nvSpPr>
          <p:cNvPr id="21" name="Title 1">
            <a:extLst>
              <a:ext uri="{FF2B5EF4-FFF2-40B4-BE49-F238E27FC236}">
                <a16:creationId xmlns:a16="http://schemas.microsoft.com/office/drawing/2014/main" id="{B316416B-A9FE-4733-B923-B3A55B35BCEB}"/>
              </a:ext>
            </a:extLst>
          </p:cNvPr>
          <p:cNvSpPr txBox="1">
            <a:spLocks/>
          </p:cNvSpPr>
          <p:nvPr/>
        </p:nvSpPr>
        <p:spPr>
          <a:xfrm>
            <a:off x="217375" y="6615659"/>
            <a:ext cx="4188823" cy="219985"/>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000" b="0" i="1" u="none" strike="noStrike" kern="1200" cap="none" spc="0" normalizeH="0" baseline="0" noProof="0" dirty="0">
                <a:ln>
                  <a:noFill/>
                </a:ln>
                <a:solidFill>
                  <a:srgbClr val="FFFFFF">
                    <a:lumMod val="50000"/>
                  </a:srgbClr>
                </a:solidFill>
                <a:effectLst/>
                <a:uLnTx/>
                <a:uFillTx/>
                <a:latin typeface="Calibri" panose="020F0502020204030204" pitchFamily="34" charset="0"/>
                <a:ea typeface="+mj-ea"/>
                <a:cs typeface="Calibri" panose="020F0502020204030204" pitchFamily="34" charset="0"/>
              </a:rPr>
              <a:t>Data Snapshot </a:t>
            </a:r>
            <a:r>
              <a:rPr kumimoji="0" lang="en-US" sz="1000" b="0" i="1" u="none" strike="noStrike" kern="1200" cap="none" spc="0" normalizeH="0" baseline="0" noProof="0" dirty="0">
                <a:ln>
                  <a:noFill/>
                </a:ln>
                <a:solidFill>
                  <a:srgbClr val="2FAB8B"/>
                </a:solidFill>
                <a:effectLst/>
                <a:uLnTx/>
                <a:uFillTx/>
                <a:latin typeface="Calibri" panose="020F0502020204030204" pitchFamily="34" charset="0"/>
                <a:ea typeface="+mj-ea"/>
                <a:cs typeface="Calibri" panose="020F0502020204030204" pitchFamily="34" charset="0"/>
              </a:rPr>
              <a:t>// </a:t>
            </a:r>
            <a:r>
              <a:rPr kumimoji="0" lang="en-US" sz="1000" b="0" i="0" u="none" strike="noStrike" kern="1200" cap="none" spc="0" normalizeH="0" baseline="0" noProof="0" dirty="0">
                <a:ln>
                  <a:noFill/>
                </a:ln>
                <a:solidFill>
                  <a:srgbClr val="2FAB8B"/>
                </a:solidFill>
                <a:effectLst/>
                <a:uLnTx/>
                <a:uFillTx/>
                <a:latin typeface="Calibri Light" panose="020F0302020204030204" pitchFamily="34" charset="0"/>
                <a:ea typeface="+mj-ea"/>
                <a:cs typeface="Calibri Light" panose="020F0302020204030204" pitchFamily="34" charset="0"/>
              </a:rPr>
              <a:t>Wayne County, IN</a:t>
            </a:r>
            <a:endParaRPr kumimoji="0" lang="en-US" sz="1000" b="0" i="1" u="none" strike="noStrike" kern="1200" cap="none" spc="-150" normalizeH="0" baseline="0" noProof="0" dirty="0">
              <a:ln>
                <a:noFill/>
              </a:ln>
              <a:solidFill>
                <a:srgbClr val="2FAB8B"/>
              </a:solidFill>
              <a:effectLst/>
              <a:uLnTx/>
              <a:uFillTx/>
              <a:latin typeface="Calibri" panose="020F0502020204030204" pitchFamily="34" charset="0"/>
              <a:ea typeface="+mj-ea"/>
              <a:cs typeface="Calibri" panose="020F0502020204030204" pitchFamily="34" charset="0"/>
            </a:endParaRPr>
          </a:p>
        </p:txBody>
      </p:sp>
      <p:pic>
        <p:nvPicPr>
          <p:cNvPr id="22" name="Picture 21">
            <a:extLst>
              <a:ext uri="{FF2B5EF4-FFF2-40B4-BE49-F238E27FC236}">
                <a16:creationId xmlns:a16="http://schemas.microsoft.com/office/drawing/2014/main" id="{35F3CFD5-08F8-4BF8-8630-66298C890631}"/>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4470" y="6637048"/>
            <a:ext cx="128718" cy="128718"/>
          </a:xfrm>
          <a:prstGeom prst="rect">
            <a:avLst/>
          </a:prstGeom>
        </p:spPr>
      </p:pic>
      <p:sp>
        <p:nvSpPr>
          <p:cNvPr id="14" name="TextBox 13"/>
          <p:cNvSpPr txBox="1"/>
          <p:nvPr/>
        </p:nvSpPr>
        <p:spPr>
          <a:xfrm>
            <a:off x="10618479" y="6594518"/>
            <a:ext cx="1436914"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2F2F5">
                    <a:lumMod val="10000"/>
                  </a:srgbClr>
                </a:solidFill>
                <a:effectLst/>
                <a:uLnTx/>
                <a:uFillTx/>
                <a:latin typeface="Calibri" panose="020F0502020204030204" pitchFamily="34" charset="0"/>
                <a:ea typeface="+mn-ea"/>
                <a:cs typeface="Calibri" panose="020F0502020204030204" pitchFamily="34" charset="0"/>
              </a:rPr>
              <a:t>Source: On The Map </a:t>
            </a:r>
          </a:p>
        </p:txBody>
      </p:sp>
      <p:sp>
        <p:nvSpPr>
          <p:cNvPr id="25" name="Rectangle 24">
            <a:extLst>
              <a:ext uri="{FF2B5EF4-FFF2-40B4-BE49-F238E27FC236}">
                <a16:creationId xmlns:a16="http://schemas.microsoft.com/office/drawing/2014/main" id="{82307B17-8B49-47FC-8E84-63C67812B1D3}"/>
              </a:ext>
            </a:extLst>
          </p:cNvPr>
          <p:cNvSpPr/>
          <p:nvPr/>
        </p:nvSpPr>
        <p:spPr>
          <a:xfrm>
            <a:off x="137898" y="220952"/>
            <a:ext cx="3110627" cy="409819"/>
          </a:xfrm>
          <a:prstGeom prst="rect">
            <a:avLst/>
          </a:prstGeom>
          <a:solidFill>
            <a:srgbClr val="00206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6" name="Title 1">
            <a:extLst>
              <a:ext uri="{FF2B5EF4-FFF2-40B4-BE49-F238E27FC236}">
                <a16:creationId xmlns:a16="http://schemas.microsoft.com/office/drawing/2014/main" id="{807FBBFA-2361-4A83-BFF2-FB07131A7C52}"/>
              </a:ext>
            </a:extLst>
          </p:cNvPr>
          <p:cNvSpPr txBox="1">
            <a:spLocks/>
          </p:cNvSpPr>
          <p:nvPr/>
        </p:nvSpPr>
        <p:spPr>
          <a:xfrm>
            <a:off x="624319" y="315421"/>
            <a:ext cx="2843721" cy="248458"/>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j-ea"/>
                <a:cs typeface="Adobe Arabic" panose="02040503050201020203" pitchFamily="18" charset="-78"/>
              </a:rPr>
              <a:t>Labor Market</a:t>
            </a:r>
            <a:endParaRPr kumimoji="0" lang="en-US" sz="1600" b="1" i="0" u="none" strike="noStrike" kern="1200" cap="none" spc="-150" normalizeH="0" baseline="0" noProof="0" dirty="0">
              <a:ln>
                <a:noFill/>
              </a:ln>
              <a:solidFill>
                <a:srgbClr val="FFFFFF"/>
              </a:solidFill>
              <a:effectLst/>
              <a:uLnTx/>
              <a:uFillTx/>
              <a:latin typeface="Franklin Gothic Book" panose="020B0503020102020204" pitchFamily="34" charset="0"/>
              <a:ea typeface="+mj-ea"/>
              <a:cs typeface="+mj-cs"/>
            </a:endParaRPr>
          </a:p>
        </p:txBody>
      </p:sp>
      <p:sp>
        <p:nvSpPr>
          <p:cNvPr id="27" name="Freeform: Shape 25">
            <a:extLst>
              <a:ext uri="{FF2B5EF4-FFF2-40B4-BE49-F238E27FC236}">
                <a16:creationId xmlns:a16="http://schemas.microsoft.com/office/drawing/2014/main" id="{701FAF17-F3E7-44F0-812B-DDDA7617F19C}"/>
              </a:ext>
            </a:extLst>
          </p:cNvPr>
          <p:cNvSpPr>
            <a:spLocks/>
          </p:cNvSpPr>
          <p:nvPr/>
        </p:nvSpPr>
        <p:spPr bwMode="auto">
          <a:xfrm>
            <a:off x="211837" y="299953"/>
            <a:ext cx="404801" cy="255380"/>
          </a:xfrm>
          <a:custGeom>
            <a:avLst/>
            <a:gdLst>
              <a:gd name="connsiteX0" fmla="*/ 518456 w 1344567"/>
              <a:gd name="connsiteY0" fmla="*/ 0 h 848259"/>
              <a:gd name="connsiteX1" fmla="*/ 545338 w 1344567"/>
              <a:gd name="connsiteY1" fmla="*/ 3757 h 848259"/>
              <a:gd name="connsiteX2" fmla="*/ 533390 w 1344567"/>
              <a:gd name="connsiteY2" fmla="*/ 24800 h 848259"/>
              <a:gd name="connsiteX3" fmla="*/ 625986 w 1344567"/>
              <a:gd name="connsiteY3" fmla="*/ 139031 h 848259"/>
              <a:gd name="connsiteX4" fmla="*/ 625986 w 1344567"/>
              <a:gd name="connsiteY4" fmla="*/ 301360 h 848259"/>
              <a:gd name="connsiteX5" fmla="*/ 646894 w 1344567"/>
              <a:gd name="connsiteY5" fmla="*/ 322402 h 848259"/>
              <a:gd name="connsiteX6" fmla="*/ 611051 w 1344567"/>
              <a:gd name="connsiteY6" fmla="*/ 427615 h 848259"/>
              <a:gd name="connsiteX7" fmla="*/ 584168 w 1344567"/>
              <a:gd name="connsiteY7" fmla="*/ 529822 h 848259"/>
              <a:gd name="connsiteX8" fmla="*/ 587155 w 1344567"/>
              <a:gd name="connsiteY8" fmla="*/ 601968 h 848259"/>
              <a:gd name="connsiteX9" fmla="*/ 605077 w 1344567"/>
              <a:gd name="connsiteY9" fmla="*/ 601968 h 848259"/>
              <a:gd name="connsiteX10" fmla="*/ 625986 w 1344567"/>
              <a:gd name="connsiteY10" fmla="*/ 671108 h 848259"/>
              <a:gd name="connsiteX11" fmla="*/ 760398 w 1344567"/>
              <a:gd name="connsiteY11" fmla="*/ 716199 h 848259"/>
              <a:gd name="connsiteX12" fmla="*/ 870915 w 1344567"/>
              <a:gd name="connsiteY12" fmla="*/ 725218 h 848259"/>
              <a:gd name="connsiteX13" fmla="*/ 900784 w 1344567"/>
              <a:gd name="connsiteY13" fmla="*/ 595956 h 848259"/>
              <a:gd name="connsiteX14" fmla="*/ 873902 w 1344567"/>
              <a:gd name="connsiteY14" fmla="*/ 526816 h 848259"/>
              <a:gd name="connsiteX15" fmla="*/ 855980 w 1344567"/>
              <a:gd name="connsiteY15" fmla="*/ 532828 h 848259"/>
              <a:gd name="connsiteX16" fmla="*/ 823124 w 1344567"/>
              <a:gd name="connsiteY16" fmla="*/ 490743 h 848259"/>
              <a:gd name="connsiteX17" fmla="*/ 805202 w 1344567"/>
              <a:gd name="connsiteY17" fmla="*/ 439640 h 848259"/>
              <a:gd name="connsiteX18" fmla="*/ 829098 w 1344567"/>
              <a:gd name="connsiteY18" fmla="*/ 406573 h 848259"/>
              <a:gd name="connsiteX19" fmla="*/ 826111 w 1344567"/>
              <a:gd name="connsiteY19" fmla="*/ 376512 h 848259"/>
              <a:gd name="connsiteX20" fmla="*/ 811176 w 1344567"/>
              <a:gd name="connsiteY20" fmla="*/ 355469 h 848259"/>
              <a:gd name="connsiteX21" fmla="*/ 802215 w 1344567"/>
              <a:gd name="connsiteY21" fmla="*/ 295348 h 848259"/>
              <a:gd name="connsiteX22" fmla="*/ 808189 w 1344567"/>
              <a:gd name="connsiteY22" fmla="*/ 259275 h 848259"/>
              <a:gd name="connsiteX23" fmla="*/ 826111 w 1344567"/>
              <a:gd name="connsiteY23" fmla="*/ 181116 h 848259"/>
              <a:gd name="connsiteX24" fmla="*/ 873902 w 1344567"/>
              <a:gd name="connsiteY24" fmla="*/ 27806 h 848259"/>
              <a:gd name="connsiteX25" fmla="*/ 1020262 w 1344567"/>
              <a:gd name="connsiteY25" fmla="*/ 75903 h 848259"/>
              <a:gd name="connsiteX26" fmla="*/ 1130779 w 1344567"/>
              <a:gd name="connsiteY26" fmla="*/ 24800 h 848259"/>
              <a:gd name="connsiteX27" fmla="*/ 1181557 w 1344567"/>
              <a:gd name="connsiteY27" fmla="*/ 172098 h 848259"/>
              <a:gd name="connsiteX28" fmla="*/ 1205452 w 1344567"/>
              <a:gd name="connsiteY28" fmla="*/ 253262 h 848259"/>
              <a:gd name="connsiteX29" fmla="*/ 1205452 w 1344567"/>
              <a:gd name="connsiteY29" fmla="*/ 304366 h 848259"/>
              <a:gd name="connsiteX30" fmla="*/ 1199479 w 1344567"/>
              <a:gd name="connsiteY30" fmla="*/ 364488 h 848259"/>
              <a:gd name="connsiteX31" fmla="*/ 1181557 w 1344567"/>
              <a:gd name="connsiteY31" fmla="*/ 403567 h 848259"/>
              <a:gd name="connsiteX32" fmla="*/ 1205452 w 1344567"/>
              <a:gd name="connsiteY32" fmla="*/ 412585 h 848259"/>
              <a:gd name="connsiteX33" fmla="*/ 1199479 w 1344567"/>
              <a:gd name="connsiteY33" fmla="*/ 463688 h 848259"/>
              <a:gd name="connsiteX34" fmla="*/ 1181557 w 1344567"/>
              <a:gd name="connsiteY34" fmla="*/ 505773 h 848259"/>
              <a:gd name="connsiteX35" fmla="*/ 1145714 w 1344567"/>
              <a:gd name="connsiteY35" fmla="*/ 529822 h 848259"/>
              <a:gd name="connsiteX36" fmla="*/ 1118831 w 1344567"/>
              <a:gd name="connsiteY36" fmla="*/ 722212 h 848259"/>
              <a:gd name="connsiteX37" fmla="*/ 1124805 w 1344567"/>
              <a:gd name="connsiteY37" fmla="*/ 734236 h 848259"/>
              <a:gd name="connsiteX38" fmla="*/ 1325164 w 1344567"/>
              <a:gd name="connsiteY38" fmla="*/ 778623 h 848259"/>
              <a:gd name="connsiteX39" fmla="*/ 1344567 w 1344567"/>
              <a:gd name="connsiteY39" fmla="*/ 785043 h 848259"/>
              <a:gd name="connsiteX40" fmla="*/ 1344567 w 1344567"/>
              <a:gd name="connsiteY40" fmla="*/ 848259 h 848259"/>
              <a:gd name="connsiteX41" fmla="*/ 0 w 1344567"/>
              <a:gd name="connsiteY41" fmla="*/ 848259 h 848259"/>
              <a:gd name="connsiteX42" fmla="*/ 0 w 1344567"/>
              <a:gd name="connsiteY42" fmla="*/ 781828 h 848259"/>
              <a:gd name="connsiteX43" fmla="*/ 28597 w 1344567"/>
              <a:gd name="connsiteY43" fmla="*/ 758285 h 848259"/>
              <a:gd name="connsiteX44" fmla="*/ 306383 w 1344567"/>
              <a:gd name="connsiteY44" fmla="*/ 665096 h 848259"/>
              <a:gd name="connsiteX45" fmla="*/ 309370 w 1344567"/>
              <a:gd name="connsiteY45" fmla="*/ 616999 h 848259"/>
              <a:gd name="connsiteX46" fmla="*/ 330278 w 1344567"/>
              <a:gd name="connsiteY46" fmla="*/ 613992 h 848259"/>
              <a:gd name="connsiteX47" fmla="*/ 336252 w 1344567"/>
              <a:gd name="connsiteY47" fmla="*/ 523810 h 848259"/>
              <a:gd name="connsiteX48" fmla="*/ 297422 w 1344567"/>
              <a:gd name="connsiteY48" fmla="*/ 427615 h 848259"/>
              <a:gd name="connsiteX49" fmla="*/ 267553 w 1344567"/>
              <a:gd name="connsiteY49" fmla="*/ 400561 h 848259"/>
              <a:gd name="connsiteX50" fmla="*/ 264566 w 1344567"/>
              <a:gd name="connsiteY50" fmla="*/ 337433 h 848259"/>
              <a:gd name="connsiteX51" fmla="*/ 288461 w 1344567"/>
              <a:gd name="connsiteY51" fmla="*/ 301360 h 848259"/>
              <a:gd name="connsiteX52" fmla="*/ 288461 w 1344567"/>
              <a:gd name="connsiteY52" fmla="*/ 120995 h 848259"/>
              <a:gd name="connsiteX53" fmla="*/ 500534 w 1344567"/>
              <a:gd name="connsiteY53" fmla="*/ 751 h 848259"/>
              <a:gd name="connsiteX54" fmla="*/ 518456 w 1344567"/>
              <a:gd name="connsiteY54" fmla="*/ 0 h 84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44567" h="848259">
                <a:moveTo>
                  <a:pt x="518456" y="0"/>
                </a:moveTo>
                <a:cubicBezTo>
                  <a:pt x="528163" y="0"/>
                  <a:pt x="539364" y="751"/>
                  <a:pt x="545338" y="3757"/>
                </a:cubicBezTo>
                <a:cubicBezTo>
                  <a:pt x="554299" y="3757"/>
                  <a:pt x="551312" y="6764"/>
                  <a:pt x="533390" y="24800"/>
                </a:cubicBezTo>
                <a:cubicBezTo>
                  <a:pt x="533390" y="24800"/>
                  <a:pt x="605077" y="69891"/>
                  <a:pt x="625986" y="139031"/>
                </a:cubicBezTo>
                <a:cubicBezTo>
                  <a:pt x="640920" y="181116"/>
                  <a:pt x="634946" y="274305"/>
                  <a:pt x="625986" y="301360"/>
                </a:cubicBezTo>
                <a:cubicBezTo>
                  <a:pt x="625986" y="301360"/>
                  <a:pt x="649881" y="295348"/>
                  <a:pt x="646894" y="322402"/>
                </a:cubicBezTo>
                <a:cubicBezTo>
                  <a:pt x="640920" y="364488"/>
                  <a:pt x="640920" y="442646"/>
                  <a:pt x="611051" y="427615"/>
                </a:cubicBezTo>
                <a:cubicBezTo>
                  <a:pt x="611051" y="427615"/>
                  <a:pt x="611051" y="511786"/>
                  <a:pt x="584168" y="529822"/>
                </a:cubicBezTo>
                <a:cubicBezTo>
                  <a:pt x="584168" y="529822"/>
                  <a:pt x="575208" y="598962"/>
                  <a:pt x="587155" y="601968"/>
                </a:cubicBezTo>
                <a:cubicBezTo>
                  <a:pt x="605077" y="601968"/>
                  <a:pt x="605077" y="601968"/>
                  <a:pt x="605077" y="601968"/>
                </a:cubicBezTo>
                <a:cubicBezTo>
                  <a:pt x="605077" y="601968"/>
                  <a:pt x="614038" y="659084"/>
                  <a:pt x="625986" y="671108"/>
                </a:cubicBezTo>
                <a:cubicBezTo>
                  <a:pt x="625986" y="671108"/>
                  <a:pt x="688711" y="698163"/>
                  <a:pt x="760398" y="716199"/>
                </a:cubicBezTo>
                <a:cubicBezTo>
                  <a:pt x="790267" y="722212"/>
                  <a:pt x="829098" y="725218"/>
                  <a:pt x="870915" y="725218"/>
                </a:cubicBezTo>
                <a:cubicBezTo>
                  <a:pt x="882863" y="689145"/>
                  <a:pt x="900784" y="680126"/>
                  <a:pt x="900784" y="595956"/>
                </a:cubicBezTo>
                <a:cubicBezTo>
                  <a:pt x="900784" y="562889"/>
                  <a:pt x="873902" y="526816"/>
                  <a:pt x="873902" y="526816"/>
                </a:cubicBezTo>
                <a:cubicBezTo>
                  <a:pt x="873902" y="526816"/>
                  <a:pt x="870915" y="538840"/>
                  <a:pt x="855980" y="532828"/>
                </a:cubicBezTo>
                <a:cubicBezTo>
                  <a:pt x="841045" y="526816"/>
                  <a:pt x="829098" y="505773"/>
                  <a:pt x="823124" y="490743"/>
                </a:cubicBezTo>
                <a:cubicBezTo>
                  <a:pt x="823124" y="472707"/>
                  <a:pt x="808189" y="445652"/>
                  <a:pt x="805202" y="439640"/>
                </a:cubicBezTo>
                <a:cubicBezTo>
                  <a:pt x="799228" y="427615"/>
                  <a:pt x="802215" y="406573"/>
                  <a:pt x="829098" y="406573"/>
                </a:cubicBezTo>
                <a:cubicBezTo>
                  <a:pt x="829098" y="406573"/>
                  <a:pt x="817150" y="385530"/>
                  <a:pt x="826111" y="376512"/>
                </a:cubicBezTo>
                <a:cubicBezTo>
                  <a:pt x="826111" y="376512"/>
                  <a:pt x="799228" y="379518"/>
                  <a:pt x="811176" y="355469"/>
                </a:cubicBezTo>
                <a:cubicBezTo>
                  <a:pt x="811176" y="355469"/>
                  <a:pt x="760398" y="337433"/>
                  <a:pt x="802215" y="295348"/>
                </a:cubicBezTo>
                <a:cubicBezTo>
                  <a:pt x="802215" y="295348"/>
                  <a:pt x="775333" y="265287"/>
                  <a:pt x="808189" y="259275"/>
                </a:cubicBezTo>
                <a:cubicBezTo>
                  <a:pt x="808189" y="259275"/>
                  <a:pt x="760398" y="202159"/>
                  <a:pt x="826111" y="181116"/>
                </a:cubicBezTo>
                <a:cubicBezTo>
                  <a:pt x="826111" y="181116"/>
                  <a:pt x="766372" y="33818"/>
                  <a:pt x="873902" y="27806"/>
                </a:cubicBezTo>
                <a:cubicBezTo>
                  <a:pt x="930654" y="18788"/>
                  <a:pt x="969484" y="54861"/>
                  <a:pt x="1020262" y="75903"/>
                </a:cubicBezTo>
                <a:cubicBezTo>
                  <a:pt x="1020262" y="75903"/>
                  <a:pt x="1091949" y="18788"/>
                  <a:pt x="1130779" y="24800"/>
                </a:cubicBezTo>
                <a:cubicBezTo>
                  <a:pt x="1202465" y="39830"/>
                  <a:pt x="1223374" y="108970"/>
                  <a:pt x="1181557" y="172098"/>
                </a:cubicBezTo>
                <a:cubicBezTo>
                  <a:pt x="1226361" y="160074"/>
                  <a:pt x="1241296" y="229214"/>
                  <a:pt x="1205452" y="253262"/>
                </a:cubicBezTo>
                <a:cubicBezTo>
                  <a:pt x="1205452" y="253262"/>
                  <a:pt x="1226361" y="277311"/>
                  <a:pt x="1205452" y="304366"/>
                </a:cubicBezTo>
                <a:cubicBezTo>
                  <a:pt x="1205452" y="304366"/>
                  <a:pt x="1238309" y="346451"/>
                  <a:pt x="1199479" y="364488"/>
                </a:cubicBezTo>
                <a:cubicBezTo>
                  <a:pt x="1199479" y="364488"/>
                  <a:pt x="1190518" y="391542"/>
                  <a:pt x="1181557" y="403567"/>
                </a:cubicBezTo>
                <a:cubicBezTo>
                  <a:pt x="1181557" y="403567"/>
                  <a:pt x="1199479" y="400561"/>
                  <a:pt x="1205452" y="412585"/>
                </a:cubicBezTo>
                <a:cubicBezTo>
                  <a:pt x="1211426" y="427615"/>
                  <a:pt x="1214413" y="442646"/>
                  <a:pt x="1199479" y="463688"/>
                </a:cubicBezTo>
                <a:cubicBezTo>
                  <a:pt x="1187531" y="481725"/>
                  <a:pt x="1184544" y="493749"/>
                  <a:pt x="1181557" y="505773"/>
                </a:cubicBezTo>
                <a:cubicBezTo>
                  <a:pt x="1175583" y="517798"/>
                  <a:pt x="1172596" y="547859"/>
                  <a:pt x="1145714" y="529822"/>
                </a:cubicBezTo>
                <a:cubicBezTo>
                  <a:pt x="1106883" y="577919"/>
                  <a:pt x="1091949" y="656078"/>
                  <a:pt x="1118831" y="722212"/>
                </a:cubicBezTo>
                <a:cubicBezTo>
                  <a:pt x="1124805" y="734236"/>
                  <a:pt x="1124805" y="734236"/>
                  <a:pt x="1124805" y="734236"/>
                </a:cubicBezTo>
                <a:cubicBezTo>
                  <a:pt x="1192011" y="747763"/>
                  <a:pt x="1269298" y="762982"/>
                  <a:pt x="1325164" y="778623"/>
                </a:cubicBezTo>
                <a:lnTo>
                  <a:pt x="1344567" y="785043"/>
                </a:lnTo>
                <a:lnTo>
                  <a:pt x="1344567" y="848259"/>
                </a:lnTo>
                <a:lnTo>
                  <a:pt x="0" y="848259"/>
                </a:lnTo>
                <a:lnTo>
                  <a:pt x="0" y="781828"/>
                </a:lnTo>
                <a:lnTo>
                  <a:pt x="28597" y="758285"/>
                </a:lnTo>
                <a:cubicBezTo>
                  <a:pt x="85349" y="731230"/>
                  <a:pt x="291448" y="671108"/>
                  <a:pt x="306383" y="665096"/>
                </a:cubicBezTo>
                <a:cubicBezTo>
                  <a:pt x="309370" y="616999"/>
                  <a:pt x="309370" y="616999"/>
                  <a:pt x="309370" y="616999"/>
                </a:cubicBezTo>
                <a:cubicBezTo>
                  <a:pt x="330278" y="613992"/>
                  <a:pt x="330278" y="613992"/>
                  <a:pt x="330278" y="613992"/>
                </a:cubicBezTo>
                <a:cubicBezTo>
                  <a:pt x="330278" y="613992"/>
                  <a:pt x="336252" y="535834"/>
                  <a:pt x="336252" y="523810"/>
                </a:cubicBezTo>
                <a:cubicBezTo>
                  <a:pt x="336252" y="523810"/>
                  <a:pt x="306383" y="463688"/>
                  <a:pt x="297422" y="427615"/>
                </a:cubicBezTo>
                <a:cubicBezTo>
                  <a:pt x="297422" y="427615"/>
                  <a:pt x="273526" y="427615"/>
                  <a:pt x="267553" y="400561"/>
                </a:cubicBezTo>
                <a:cubicBezTo>
                  <a:pt x="267553" y="373506"/>
                  <a:pt x="267553" y="355469"/>
                  <a:pt x="264566" y="337433"/>
                </a:cubicBezTo>
                <a:cubicBezTo>
                  <a:pt x="258592" y="316390"/>
                  <a:pt x="273526" y="295348"/>
                  <a:pt x="288461" y="301360"/>
                </a:cubicBezTo>
                <a:cubicBezTo>
                  <a:pt x="288461" y="301360"/>
                  <a:pt x="258592" y="163080"/>
                  <a:pt x="288461" y="120995"/>
                </a:cubicBezTo>
                <a:cubicBezTo>
                  <a:pt x="306383" y="93940"/>
                  <a:pt x="363135" y="24800"/>
                  <a:pt x="500534" y="751"/>
                </a:cubicBezTo>
                <a:cubicBezTo>
                  <a:pt x="500534" y="751"/>
                  <a:pt x="508748" y="0"/>
                  <a:pt x="518456" y="0"/>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EA8CBAB3-E208-4E62-B82B-2A3EC15A5AE9}"/>
              </a:ext>
            </a:extLst>
          </p:cNvPr>
          <p:cNvSpPr/>
          <p:nvPr/>
        </p:nvSpPr>
        <p:spPr>
          <a:xfrm>
            <a:off x="3270870" y="6062987"/>
            <a:ext cx="5772735" cy="369332"/>
          </a:xfrm>
          <a:prstGeom prst="rect">
            <a:avLst/>
          </a:prstGeom>
        </p:spPr>
        <p:txBody>
          <a:bodyPr wrap="none">
            <a:spAutoFit/>
          </a:bodyPr>
          <a:lstStyle/>
          <a:p>
            <a:pPr algn="ctr"/>
            <a:r>
              <a:rPr lang="en-US" dirty="0">
                <a:hlinkClick r:id="rId5"/>
              </a:rPr>
              <a:t>https://public.flourish.studio/visualisation/12701693/</a:t>
            </a:r>
            <a:r>
              <a:rPr lang="en-US" dirty="0"/>
              <a:t> </a:t>
            </a:r>
          </a:p>
        </p:txBody>
      </p:sp>
      <p:pic>
        <p:nvPicPr>
          <p:cNvPr id="13" name="Picture 12">
            <a:extLst>
              <a:ext uri="{FF2B5EF4-FFF2-40B4-BE49-F238E27FC236}">
                <a16:creationId xmlns:a16="http://schemas.microsoft.com/office/drawing/2014/main" id="{84DB0C86-C747-43DA-8932-34522B0BB665}"/>
              </a:ext>
            </a:extLst>
          </p:cNvPr>
          <p:cNvPicPr>
            <a:picLocks noChangeAspect="1"/>
          </p:cNvPicPr>
          <p:nvPr/>
        </p:nvPicPr>
        <p:blipFill>
          <a:blip r:embed="rId6"/>
          <a:stretch>
            <a:fillRect/>
          </a:stretch>
        </p:blipFill>
        <p:spPr>
          <a:xfrm>
            <a:off x="1984823" y="747219"/>
            <a:ext cx="8156579" cy="5315768"/>
          </a:xfrm>
          <a:prstGeom prst="rect">
            <a:avLst/>
          </a:prstGeom>
        </p:spPr>
      </p:pic>
    </p:spTree>
    <p:extLst>
      <p:ext uri="{BB962C8B-B14F-4D97-AF65-F5344CB8AC3E}">
        <p14:creationId xmlns:p14="http://schemas.microsoft.com/office/powerpoint/2010/main" val="4014031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D39CE3B-6FDE-4D08-9033-816BC8A9137F}"/>
              </a:ext>
            </a:extLst>
          </p:cNvPr>
          <p:cNvSpPr txBox="1"/>
          <p:nvPr/>
        </p:nvSpPr>
        <p:spPr>
          <a:xfrm>
            <a:off x="11336936" y="82453"/>
            <a:ext cx="78486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4B517-158F-4483-9C40-A904D44BEA16}" type="slidenum">
              <a:rPr kumimoji="0" lang="en-US" sz="1200" b="0" i="0" u="none" strike="noStrike" kern="1200" cap="none" spc="0" normalizeH="0" baseline="0" noProof="0" smtClean="0">
                <a:ln>
                  <a:noFill/>
                </a:ln>
                <a:solidFill>
                  <a:srgbClr val="858591"/>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858591"/>
              </a:solidFill>
              <a:effectLst/>
              <a:uLnTx/>
              <a:uFillTx/>
              <a:latin typeface="Arial" panose="020B0604020202020204" pitchFamily="34" charset="0"/>
              <a:ea typeface="+mn-ea"/>
              <a:cs typeface="+mn-cs"/>
            </a:endParaRPr>
          </a:p>
        </p:txBody>
      </p:sp>
      <p:sp>
        <p:nvSpPr>
          <p:cNvPr id="21" name="Title 1">
            <a:extLst>
              <a:ext uri="{FF2B5EF4-FFF2-40B4-BE49-F238E27FC236}">
                <a16:creationId xmlns:a16="http://schemas.microsoft.com/office/drawing/2014/main" id="{B316416B-A9FE-4733-B923-B3A55B35BCEB}"/>
              </a:ext>
            </a:extLst>
          </p:cNvPr>
          <p:cNvSpPr txBox="1">
            <a:spLocks/>
          </p:cNvSpPr>
          <p:nvPr/>
        </p:nvSpPr>
        <p:spPr>
          <a:xfrm>
            <a:off x="217375" y="6615659"/>
            <a:ext cx="4188823" cy="219985"/>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000" b="0" i="1" u="none" strike="noStrike" kern="1200" cap="none" spc="0" normalizeH="0" baseline="0" noProof="0" dirty="0">
                <a:ln>
                  <a:noFill/>
                </a:ln>
                <a:solidFill>
                  <a:srgbClr val="FFFFFF">
                    <a:lumMod val="50000"/>
                  </a:srgbClr>
                </a:solidFill>
                <a:effectLst/>
                <a:uLnTx/>
                <a:uFillTx/>
                <a:latin typeface="Calibri" panose="020F0502020204030204" pitchFamily="34" charset="0"/>
                <a:ea typeface="+mj-ea"/>
                <a:cs typeface="Calibri" panose="020F0502020204030204" pitchFamily="34" charset="0"/>
              </a:rPr>
              <a:t>Data Snapshot </a:t>
            </a:r>
            <a:r>
              <a:rPr kumimoji="0" lang="en-US" sz="1000" b="0" i="1" u="none" strike="noStrike" kern="1200" cap="none" spc="0" normalizeH="0" baseline="0" noProof="0" dirty="0">
                <a:ln>
                  <a:noFill/>
                </a:ln>
                <a:solidFill>
                  <a:srgbClr val="2FAB8B"/>
                </a:solidFill>
                <a:effectLst/>
                <a:uLnTx/>
                <a:uFillTx/>
                <a:latin typeface="Calibri" panose="020F0502020204030204" pitchFamily="34" charset="0"/>
                <a:ea typeface="+mj-ea"/>
                <a:cs typeface="Calibri" panose="020F0502020204030204" pitchFamily="34" charset="0"/>
              </a:rPr>
              <a:t>// </a:t>
            </a:r>
            <a:r>
              <a:rPr kumimoji="0" lang="en-US" sz="1000" b="0" i="0" u="none" strike="noStrike" kern="1200" cap="none" spc="0" normalizeH="0" baseline="0" noProof="0" dirty="0">
                <a:ln>
                  <a:noFill/>
                </a:ln>
                <a:solidFill>
                  <a:srgbClr val="2FAB8B"/>
                </a:solidFill>
                <a:effectLst/>
                <a:uLnTx/>
                <a:uFillTx/>
                <a:latin typeface="Calibri Light" panose="020F0302020204030204" pitchFamily="34" charset="0"/>
                <a:ea typeface="+mj-ea"/>
                <a:cs typeface="Calibri Light" panose="020F0302020204030204" pitchFamily="34" charset="0"/>
              </a:rPr>
              <a:t>Wayne County, IN</a:t>
            </a:r>
            <a:endParaRPr kumimoji="0" lang="en-US" sz="1000" b="0" i="1" u="none" strike="noStrike" kern="1200" cap="none" spc="-150" normalizeH="0" baseline="0" noProof="0" dirty="0">
              <a:ln>
                <a:noFill/>
              </a:ln>
              <a:solidFill>
                <a:srgbClr val="2FAB8B"/>
              </a:solidFill>
              <a:effectLst/>
              <a:uLnTx/>
              <a:uFillTx/>
              <a:latin typeface="Calibri" panose="020F0502020204030204" pitchFamily="34" charset="0"/>
              <a:ea typeface="+mj-ea"/>
              <a:cs typeface="Calibri" panose="020F0502020204030204" pitchFamily="34" charset="0"/>
            </a:endParaRPr>
          </a:p>
        </p:txBody>
      </p:sp>
      <p:pic>
        <p:nvPicPr>
          <p:cNvPr id="22" name="Picture 21">
            <a:extLst>
              <a:ext uri="{FF2B5EF4-FFF2-40B4-BE49-F238E27FC236}">
                <a16:creationId xmlns:a16="http://schemas.microsoft.com/office/drawing/2014/main" id="{35F3CFD5-08F8-4BF8-8630-66298C890631}"/>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4470" y="6637048"/>
            <a:ext cx="128718" cy="128718"/>
          </a:xfrm>
          <a:prstGeom prst="rect">
            <a:avLst/>
          </a:prstGeom>
        </p:spPr>
      </p:pic>
      <p:sp>
        <p:nvSpPr>
          <p:cNvPr id="14" name="TextBox 13"/>
          <p:cNvSpPr txBox="1"/>
          <p:nvPr/>
        </p:nvSpPr>
        <p:spPr>
          <a:xfrm>
            <a:off x="10618479" y="6594518"/>
            <a:ext cx="1436914"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2F2F5">
                    <a:lumMod val="10000"/>
                  </a:srgbClr>
                </a:solidFill>
                <a:effectLst/>
                <a:uLnTx/>
                <a:uFillTx/>
                <a:latin typeface="Calibri" panose="020F0502020204030204" pitchFamily="34" charset="0"/>
                <a:ea typeface="+mn-ea"/>
                <a:cs typeface="Calibri" panose="020F0502020204030204" pitchFamily="34" charset="0"/>
              </a:rPr>
              <a:t>Source: On The Map </a:t>
            </a:r>
          </a:p>
        </p:txBody>
      </p:sp>
      <p:sp>
        <p:nvSpPr>
          <p:cNvPr id="25" name="Rectangle 24">
            <a:extLst>
              <a:ext uri="{FF2B5EF4-FFF2-40B4-BE49-F238E27FC236}">
                <a16:creationId xmlns:a16="http://schemas.microsoft.com/office/drawing/2014/main" id="{82307B17-8B49-47FC-8E84-63C67812B1D3}"/>
              </a:ext>
            </a:extLst>
          </p:cNvPr>
          <p:cNvSpPr/>
          <p:nvPr/>
        </p:nvSpPr>
        <p:spPr>
          <a:xfrm>
            <a:off x="137898" y="220952"/>
            <a:ext cx="3110627" cy="409819"/>
          </a:xfrm>
          <a:prstGeom prst="rect">
            <a:avLst/>
          </a:prstGeom>
          <a:solidFill>
            <a:srgbClr val="00206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6" name="Title 1">
            <a:extLst>
              <a:ext uri="{FF2B5EF4-FFF2-40B4-BE49-F238E27FC236}">
                <a16:creationId xmlns:a16="http://schemas.microsoft.com/office/drawing/2014/main" id="{807FBBFA-2361-4A83-BFF2-FB07131A7C52}"/>
              </a:ext>
            </a:extLst>
          </p:cNvPr>
          <p:cNvSpPr txBox="1">
            <a:spLocks/>
          </p:cNvSpPr>
          <p:nvPr/>
        </p:nvSpPr>
        <p:spPr>
          <a:xfrm>
            <a:off x="624319" y="315421"/>
            <a:ext cx="2843721" cy="248458"/>
          </a:xfrm>
          <a:prstGeom prst="rect">
            <a:avLst/>
          </a:prstGeom>
        </p:spPr>
        <p:txBody>
          <a:bodyPr>
            <a:noAutofit/>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8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j-ea"/>
                <a:cs typeface="Adobe Arabic" panose="02040503050201020203" pitchFamily="18" charset="-78"/>
              </a:rPr>
              <a:t>Labor Market</a:t>
            </a:r>
            <a:endParaRPr kumimoji="0" lang="en-US" sz="1600" b="1" i="0" u="none" strike="noStrike" kern="1200" cap="none" spc="-150" normalizeH="0" baseline="0" noProof="0" dirty="0">
              <a:ln>
                <a:noFill/>
              </a:ln>
              <a:solidFill>
                <a:srgbClr val="FFFFFF"/>
              </a:solidFill>
              <a:effectLst/>
              <a:uLnTx/>
              <a:uFillTx/>
              <a:latin typeface="Franklin Gothic Book" panose="020B0503020102020204" pitchFamily="34" charset="0"/>
              <a:ea typeface="+mj-ea"/>
              <a:cs typeface="+mj-cs"/>
            </a:endParaRPr>
          </a:p>
        </p:txBody>
      </p:sp>
      <p:sp>
        <p:nvSpPr>
          <p:cNvPr id="27" name="Freeform: Shape 25">
            <a:extLst>
              <a:ext uri="{FF2B5EF4-FFF2-40B4-BE49-F238E27FC236}">
                <a16:creationId xmlns:a16="http://schemas.microsoft.com/office/drawing/2014/main" id="{701FAF17-F3E7-44F0-812B-DDDA7617F19C}"/>
              </a:ext>
            </a:extLst>
          </p:cNvPr>
          <p:cNvSpPr>
            <a:spLocks/>
          </p:cNvSpPr>
          <p:nvPr/>
        </p:nvSpPr>
        <p:spPr bwMode="auto">
          <a:xfrm>
            <a:off x="211837" y="299953"/>
            <a:ext cx="404801" cy="255380"/>
          </a:xfrm>
          <a:custGeom>
            <a:avLst/>
            <a:gdLst>
              <a:gd name="connsiteX0" fmla="*/ 518456 w 1344567"/>
              <a:gd name="connsiteY0" fmla="*/ 0 h 848259"/>
              <a:gd name="connsiteX1" fmla="*/ 545338 w 1344567"/>
              <a:gd name="connsiteY1" fmla="*/ 3757 h 848259"/>
              <a:gd name="connsiteX2" fmla="*/ 533390 w 1344567"/>
              <a:gd name="connsiteY2" fmla="*/ 24800 h 848259"/>
              <a:gd name="connsiteX3" fmla="*/ 625986 w 1344567"/>
              <a:gd name="connsiteY3" fmla="*/ 139031 h 848259"/>
              <a:gd name="connsiteX4" fmla="*/ 625986 w 1344567"/>
              <a:gd name="connsiteY4" fmla="*/ 301360 h 848259"/>
              <a:gd name="connsiteX5" fmla="*/ 646894 w 1344567"/>
              <a:gd name="connsiteY5" fmla="*/ 322402 h 848259"/>
              <a:gd name="connsiteX6" fmla="*/ 611051 w 1344567"/>
              <a:gd name="connsiteY6" fmla="*/ 427615 h 848259"/>
              <a:gd name="connsiteX7" fmla="*/ 584168 w 1344567"/>
              <a:gd name="connsiteY7" fmla="*/ 529822 h 848259"/>
              <a:gd name="connsiteX8" fmla="*/ 587155 w 1344567"/>
              <a:gd name="connsiteY8" fmla="*/ 601968 h 848259"/>
              <a:gd name="connsiteX9" fmla="*/ 605077 w 1344567"/>
              <a:gd name="connsiteY9" fmla="*/ 601968 h 848259"/>
              <a:gd name="connsiteX10" fmla="*/ 625986 w 1344567"/>
              <a:gd name="connsiteY10" fmla="*/ 671108 h 848259"/>
              <a:gd name="connsiteX11" fmla="*/ 760398 w 1344567"/>
              <a:gd name="connsiteY11" fmla="*/ 716199 h 848259"/>
              <a:gd name="connsiteX12" fmla="*/ 870915 w 1344567"/>
              <a:gd name="connsiteY12" fmla="*/ 725218 h 848259"/>
              <a:gd name="connsiteX13" fmla="*/ 900784 w 1344567"/>
              <a:gd name="connsiteY13" fmla="*/ 595956 h 848259"/>
              <a:gd name="connsiteX14" fmla="*/ 873902 w 1344567"/>
              <a:gd name="connsiteY14" fmla="*/ 526816 h 848259"/>
              <a:gd name="connsiteX15" fmla="*/ 855980 w 1344567"/>
              <a:gd name="connsiteY15" fmla="*/ 532828 h 848259"/>
              <a:gd name="connsiteX16" fmla="*/ 823124 w 1344567"/>
              <a:gd name="connsiteY16" fmla="*/ 490743 h 848259"/>
              <a:gd name="connsiteX17" fmla="*/ 805202 w 1344567"/>
              <a:gd name="connsiteY17" fmla="*/ 439640 h 848259"/>
              <a:gd name="connsiteX18" fmla="*/ 829098 w 1344567"/>
              <a:gd name="connsiteY18" fmla="*/ 406573 h 848259"/>
              <a:gd name="connsiteX19" fmla="*/ 826111 w 1344567"/>
              <a:gd name="connsiteY19" fmla="*/ 376512 h 848259"/>
              <a:gd name="connsiteX20" fmla="*/ 811176 w 1344567"/>
              <a:gd name="connsiteY20" fmla="*/ 355469 h 848259"/>
              <a:gd name="connsiteX21" fmla="*/ 802215 w 1344567"/>
              <a:gd name="connsiteY21" fmla="*/ 295348 h 848259"/>
              <a:gd name="connsiteX22" fmla="*/ 808189 w 1344567"/>
              <a:gd name="connsiteY22" fmla="*/ 259275 h 848259"/>
              <a:gd name="connsiteX23" fmla="*/ 826111 w 1344567"/>
              <a:gd name="connsiteY23" fmla="*/ 181116 h 848259"/>
              <a:gd name="connsiteX24" fmla="*/ 873902 w 1344567"/>
              <a:gd name="connsiteY24" fmla="*/ 27806 h 848259"/>
              <a:gd name="connsiteX25" fmla="*/ 1020262 w 1344567"/>
              <a:gd name="connsiteY25" fmla="*/ 75903 h 848259"/>
              <a:gd name="connsiteX26" fmla="*/ 1130779 w 1344567"/>
              <a:gd name="connsiteY26" fmla="*/ 24800 h 848259"/>
              <a:gd name="connsiteX27" fmla="*/ 1181557 w 1344567"/>
              <a:gd name="connsiteY27" fmla="*/ 172098 h 848259"/>
              <a:gd name="connsiteX28" fmla="*/ 1205452 w 1344567"/>
              <a:gd name="connsiteY28" fmla="*/ 253262 h 848259"/>
              <a:gd name="connsiteX29" fmla="*/ 1205452 w 1344567"/>
              <a:gd name="connsiteY29" fmla="*/ 304366 h 848259"/>
              <a:gd name="connsiteX30" fmla="*/ 1199479 w 1344567"/>
              <a:gd name="connsiteY30" fmla="*/ 364488 h 848259"/>
              <a:gd name="connsiteX31" fmla="*/ 1181557 w 1344567"/>
              <a:gd name="connsiteY31" fmla="*/ 403567 h 848259"/>
              <a:gd name="connsiteX32" fmla="*/ 1205452 w 1344567"/>
              <a:gd name="connsiteY32" fmla="*/ 412585 h 848259"/>
              <a:gd name="connsiteX33" fmla="*/ 1199479 w 1344567"/>
              <a:gd name="connsiteY33" fmla="*/ 463688 h 848259"/>
              <a:gd name="connsiteX34" fmla="*/ 1181557 w 1344567"/>
              <a:gd name="connsiteY34" fmla="*/ 505773 h 848259"/>
              <a:gd name="connsiteX35" fmla="*/ 1145714 w 1344567"/>
              <a:gd name="connsiteY35" fmla="*/ 529822 h 848259"/>
              <a:gd name="connsiteX36" fmla="*/ 1118831 w 1344567"/>
              <a:gd name="connsiteY36" fmla="*/ 722212 h 848259"/>
              <a:gd name="connsiteX37" fmla="*/ 1124805 w 1344567"/>
              <a:gd name="connsiteY37" fmla="*/ 734236 h 848259"/>
              <a:gd name="connsiteX38" fmla="*/ 1325164 w 1344567"/>
              <a:gd name="connsiteY38" fmla="*/ 778623 h 848259"/>
              <a:gd name="connsiteX39" fmla="*/ 1344567 w 1344567"/>
              <a:gd name="connsiteY39" fmla="*/ 785043 h 848259"/>
              <a:gd name="connsiteX40" fmla="*/ 1344567 w 1344567"/>
              <a:gd name="connsiteY40" fmla="*/ 848259 h 848259"/>
              <a:gd name="connsiteX41" fmla="*/ 0 w 1344567"/>
              <a:gd name="connsiteY41" fmla="*/ 848259 h 848259"/>
              <a:gd name="connsiteX42" fmla="*/ 0 w 1344567"/>
              <a:gd name="connsiteY42" fmla="*/ 781828 h 848259"/>
              <a:gd name="connsiteX43" fmla="*/ 28597 w 1344567"/>
              <a:gd name="connsiteY43" fmla="*/ 758285 h 848259"/>
              <a:gd name="connsiteX44" fmla="*/ 306383 w 1344567"/>
              <a:gd name="connsiteY44" fmla="*/ 665096 h 848259"/>
              <a:gd name="connsiteX45" fmla="*/ 309370 w 1344567"/>
              <a:gd name="connsiteY45" fmla="*/ 616999 h 848259"/>
              <a:gd name="connsiteX46" fmla="*/ 330278 w 1344567"/>
              <a:gd name="connsiteY46" fmla="*/ 613992 h 848259"/>
              <a:gd name="connsiteX47" fmla="*/ 336252 w 1344567"/>
              <a:gd name="connsiteY47" fmla="*/ 523810 h 848259"/>
              <a:gd name="connsiteX48" fmla="*/ 297422 w 1344567"/>
              <a:gd name="connsiteY48" fmla="*/ 427615 h 848259"/>
              <a:gd name="connsiteX49" fmla="*/ 267553 w 1344567"/>
              <a:gd name="connsiteY49" fmla="*/ 400561 h 848259"/>
              <a:gd name="connsiteX50" fmla="*/ 264566 w 1344567"/>
              <a:gd name="connsiteY50" fmla="*/ 337433 h 848259"/>
              <a:gd name="connsiteX51" fmla="*/ 288461 w 1344567"/>
              <a:gd name="connsiteY51" fmla="*/ 301360 h 848259"/>
              <a:gd name="connsiteX52" fmla="*/ 288461 w 1344567"/>
              <a:gd name="connsiteY52" fmla="*/ 120995 h 848259"/>
              <a:gd name="connsiteX53" fmla="*/ 500534 w 1344567"/>
              <a:gd name="connsiteY53" fmla="*/ 751 h 848259"/>
              <a:gd name="connsiteX54" fmla="*/ 518456 w 1344567"/>
              <a:gd name="connsiteY54" fmla="*/ 0 h 84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44567" h="848259">
                <a:moveTo>
                  <a:pt x="518456" y="0"/>
                </a:moveTo>
                <a:cubicBezTo>
                  <a:pt x="528163" y="0"/>
                  <a:pt x="539364" y="751"/>
                  <a:pt x="545338" y="3757"/>
                </a:cubicBezTo>
                <a:cubicBezTo>
                  <a:pt x="554299" y="3757"/>
                  <a:pt x="551312" y="6764"/>
                  <a:pt x="533390" y="24800"/>
                </a:cubicBezTo>
                <a:cubicBezTo>
                  <a:pt x="533390" y="24800"/>
                  <a:pt x="605077" y="69891"/>
                  <a:pt x="625986" y="139031"/>
                </a:cubicBezTo>
                <a:cubicBezTo>
                  <a:pt x="640920" y="181116"/>
                  <a:pt x="634946" y="274305"/>
                  <a:pt x="625986" y="301360"/>
                </a:cubicBezTo>
                <a:cubicBezTo>
                  <a:pt x="625986" y="301360"/>
                  <a:pt x="649881" y="295348"/>
                  <a:pt x="646894" y="322402"/>
                </a:cubicBezTo>
                <a:cubicBezTo>
                  <a:pt x="640920" y="364488"/>
                  <a:pt x="640920" y="442646"/>
                  <a:pt x="611051" y="427615"/>
                </a:cubicBezTo>
                <a:cubicBezTo>
                  <a:pt x="611051" y="427615"/>
                  <a:pt x="611051" y="511786"/>
                  <a:pt x="584168" y="529822"/>
                </a:cubicBezTo>
                <a:cubicBezTo>
                  <a:pt x="584168" y="529822"/>
                  <a:pt x="575208" y="598962"/>
                  <a:pt x="587155" y="601968"/>
                </a:cubicBezTo>
                <a:cubicBezTo>
                  <a:pt x="605077" y="601968"/>
                  <a:pt x="605077" y="601968"/>
                  <a:pt x="605077" y="601968"/>
                </a:cubicBezTo>
                <a:cubicBezTo>
                  <a:pt x="605077" y="601968"/>
                  <a:pt x="614038" y="659084"/>
                  <a:pt x="625986" y="671108"/>
                </a:cubicBezTo>
                <a:cubicBezTo>
                  <a:pt x="625986" y="671108"/>
                  <a:pt x="688711" y="698163"/>
                  <a:pt x="760398" y="716199"/>
                </a:cubicBezTo>
                <a:cubicBezTo>
                  <a:pt x="790267" y="722212"/>
                  <a:pt x="829098" y="725218"/>
                  <a:pt x="870915" y="725218"/>
                </a:cubicBezTo>
                <a:cubicBezTo>
                  <a:pt x="882863" y="689145"/>
                  <a:pt x="900784" y="680126"/>
                  <a:pt x="900784" y="595956"/>
                </a:cubicBezTo>
                <a:cubicBezTo>
                  <a:pt x="900784" y="562889"/>
                  <a:pt x="873902" y="526816"/>
                  <a:pt x="873902" y="526816"/>
                </a:cubicBezTo>
                <a:cubicBezTo>
                  <a:pt x="873902" y="526816"/>
                  <a:pt x="870915" y="538840"/>
                  <a:pt x="855980" y="532828"/>
                </a:cubicBezTo>
                <a:cubicBezTo>
                  <a:pt x="841045" y="526816"/>
                  <a:pt x="829098" y="505773"/>
                  <a:pt x="823124" y="490743"/>
                </a:cubicBezTo>
                <a:cubicBezTo>
                  <a:pt x="823124" y="472707"/>
                  <a:pt x="808189" y="445652"/>
                  <a:pt x="805202" y="439640"/>
                </a:cubicBezTo>
                <a:cubicBezTo>
                  <a:pt x="799228" y="427615"/>
                  <a:pt x="802215" y="406573"/>
                  <a:pt x="829098" y="406573"/>
                </a:cubicBezTo>
                <a:cubicBezTo>
                  <a:pt x="829098" y="406573"/>
                  <a:pt x="817150" y="385530"/>
                  <a:pt x="826111" y="376512"/>
                </a:cubicBezTo>
                <a:cubicBezTo>
                  <a:pt x="826111" y="376512"/>
                  <a:pt x="799228" y="379518"/>
                  <a:pt x="811176" y="355469"/>
                </a:cubicBezTo>
                <a:cubicBezTo>
                  <a:pt x="811176" y="355469"/>
                  <a:pt x="760398" y="337433"/>
                  <a:pt x="802215" y="295348"/>
                </a:cubicBezTo>
                <a:cubicBezTo>
                  <a:pt x="802215" y="295348"/>
                  <a:pt x="775333" y="265287"/>
                  <a:pt x="808189" y="259275"/>
                </a:cubicBezTo>
                <a:cubicBezTo>
                  <a:pt x="808189" y="259275"/>
                  <a:pt x="760398" y="202159"/>
                  <a:pt x="826111" y="181116"/>
                </a:cubicBezTo>
                <a:cubicBezTo>
                  <a:pt x="826111" y="181116"/>
                  <a:pt x="766372" y="33818"/>
                  <a:pt x="873902" y="27806"/>
                </a:cubicBezTo>
                <a:cubicBezTo>
                  <a:pt x="930654" y="18788"/>
                  <a:pt x="969484" y="54861"/>
                  <a:pt x="1020262" y="75903"/>
                </a:cubicBezTo>
                <a:cubicBezTo>
                  <a:pt x="1020262" y="75903"/>
                  <a:pt x="1091949" y="18788"/>
                  <a:pt x="1130779" y="24800"/>
                </a:cubicBezTo>
                <a:cubicBezTo>
                  <a:pt x="1202465" y="39830"/>
                  <a:pt x="1223374" y="108970"/>
                  <a:pt x="1181557" y="172098"/>
                </a:cubicBezTo>
                <a:cubicBezTo>
                  <a:pt x="1226361" y="160074"/>
                  <a:pt x="1241296" y="229214"/>
                  <a:pt x="1205452" y="253262"/>
                </a:cubicBezTo>
                <a:cubicBezTo>
                  <a:pt x="1205452" y="253262"/>
                  <a:pt x="1226361" y="277311"/>
                  <a:pt x="1205452" y="304366"/>
                </a:cubicBezTo>
                <a:cubicBezTo>
                  <a:pt x="1205452" y="304366"/>
                  <a:pt x="1238309" y="346451"/>
                  <a:pt x="1199479" y="364488"/>
                </a:cubicBezTo>
                <a:cubicBezTo>
                  <a:pt x="1199479" y="364488"/>
                  <a:pt x="1190518" y="391542"/>
                  <a:pt x="1181557" y="403567"/>
                </a:cubicBezTo>
                <a:cubicBezTo>
                  <a:pt x="1181557" y="403567"/>
                  <a:pt x="1199479" y="400561"/>
                  <a:pt x="1205452" y="412585"/>
                </a:cubicBezTo>
                <a:cubicBezTo>
                  <a:pt x="1211426" y="427615"/>
                  <a:pt x="1214413" y="442646"/>
                  <a:pt x="1199479" y="463688"/>
                </a:cubicBezTo>
                <a:cubicBezTo>
                  <a:pt x="1187531" y="481725"/>
                  <a:pt x="1184544" y="493749"/>
                  <a:pt x="1181557" y="505773"/>
                </a:cubicBezTo>
                <a:cubicBezTo>
                  <a:pt x="1175583" y="517798"/>
                  <a:pt x="1172596" y="547859"/>
                  <a:pt x="1145714" y="529822"/>
                </a:cubicBezTo>
                <a:cubicBezTo>
                  <a:pt x="1106883" y="577919"/>
                  <a:pt x="1091949" y="656078"/>
                  <a:pt x="1118831" y="722212"/>
                </a:cubicBezTo>
                <a:cubicBezTo>
                  <a:pt x="1124805" y="734236"/>
                  <a:pt x="1124805" y="734236"/>
                  <a:pt x="1124805" y="734236"/>
                </a:cubicBezTo>
                <a:cubicBezTo>
                  <a:pt x="1192011" y="747763"/>
                  <a:pt x="1269298" y="762982"/>
                  <a:pt x="1325164" y="778623"/>
                </a:cubicBezTo>
                <a:lnTo>
                  <a:pt x="1344567" y="785043"/>
                </a:lnTo>
                <a:lnTo>
                  <a:pt x="1344567" y="848259"/>
                </a:lnTo>
                <a:lnTo>
                  <a:pt x="0" y="848259"/>
                </a:lnTo>
                <a:lnTo>
                  <a:pt x="0" y="781828"/>
                </a:lnTo>
                <a:lnTo>
                  <a:pt x="28597" y="758285"/>
                </a:lnTo>
                <a:cubicBezTo>
                  <a:pt x="85349" y="731230"/>
                  <a:pt x="291448" y="671108"/>
                  <a:pt x="306383" y="665096"/>
                </a:cubicBezTo>
                <a:cubicBezTo>
                  <a:pt x="309370" y="616999"/>
                  <a:pt x="309370" y="616999"/>
                  <a:pt x="309370" y="616999"/>
                </a:cubicBezTo>
                <a:cubicBezTo>
                  <a:pt x="330278" y="613992"/>
                  <a:pt x="330278" y="613992"/>
                  <a:pt x="330278" y="613992"/>
                </a:cubicBezTo>
                <a:cubicBezTo>
                  <a:pt x="330278" y="613992"/>
                  <a:pt x="336252" y="535834"/>
                  <a:pt x="336252" y="523810"/>
                </a:cubicBezTo>
                <a:cubicBezTo>
                  <a:pt x="336252" y="523810"/>
                  <a:pt x="306383" y="463688"/>
                  <a:pt x="297422" y="427615"/>
                </a:cubicBezTo>
                <a:cubicBezTo>
                  <a:pt x="297422" y="427615"/>
                  <a:pt x="273526" y="427615"/>
                  <a:pt x="267553" y="400561"/>
                </a:cubicBezTo>
                <a:cubicBezTo>
                  <a:pt x="267553" y="373506"/>
                  <a:pt x="267553" y="355469"/>
                  <a:pt x="264566" y="337433"/>
                </a:cubicBezTo>
                <a:cubicBezTo>
                  <a:pt x="258592" y="316390"/>
                  <a:pt x="273526" y="295348"/>
                  <a:pt x="288461" y="301360"/>
                </a:cubicBezTo>
                <a:cubicBezTo>
                  <a:pt x="288461" y="301360"/>
                  <a:pt x="258592" y="163080"/>
                  <a:pt x="288461" y="120995"/>
                </a:cubicBezTo>
                <a:cubicBezTo>
                  <a:pt x="306383" y="93940"/>
                  <a:pt x="363135" y="24800"/>
                  <a:pt x="500534" y="751"/>
                </a:cubicBezTo>
                <a:cubicBezTo>
                  <a:pt x="500534" y="751"/>
                  <a:pt x="508748" y="0"/>
                  <a:pt x="518456" y="0"/>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6BCA6ADC-C751-4A52-A7AB-6AD34BBEFA50}"/>
              </a:ext>
            </a:extLst>
          </p:cNvPr>
          <p:cNvSpPr/>
          <p:nvPr/>
        </p:nvSpPr>
        <p:spPr>
          <a:xfrm>
            <a:off x="3051355" y="6091481"/>
            <a:ext cx="5772735" cy="369332"/>
          </a:xfrm>
          <a:prstGeom prst="rect">
            <a:avLst/>
          </a:prstGeom>
        </p:spPr>
        <p:txBody>
          <a:bodyPr wrap="none">
            <a:spAutoFit/>
          </a:bodyPr>
          <a:lstStyle/>
          <a:p>
            <a:pPr algn="ctr"/>
            <a:r>
              <a:rPr lang="en-US" dirty="0">
                <a:hlinkClick r:id="rId5"/>
              </a:rPr>
              <a:t>https://public.flourish.studio/visualisation/12701706/</a:t>
            </a:r>
            <a:r>
              <a:rPr lang="en-US" dirty="0"/>
              <a:t> </a:t>
            </a:r>
          </a:p>
        </p:txBody>
      </p:sp>
      <p:pic>
        <p:nvPicPr>
          <p:cNvPr id="13" name="Picture 12">
            <a:extLst>
              <a:ext uri="{FF2B5EF4-FFF2-40B4-BE49-F238E27FC236}">
                <a16:creationId xmlns:a16="http://schemas.microsoft.com/office/drawing/2014/main" id="{9A24CDD0-5D2A-4BBF-A4AD-A097AAE2EAC9}"/>
              </a:ext>
            </a:extLst>
          </p:cNvPr>
          <p:cNvPicPr>
            <a:picLocks noChangeAspect="1"/>
          </p:cNvPicPr>
          <p:nvPr/>
        </p:nvPicPr>
        <p:blipFill>
          <a:blip r:embed="rId6"/>
          <a:stretch>
            <a:fillRect/>
          </a:stretch>
        </p:blipFill>
        <p:spPr>
          <a:xfrm>
            <a:off x="1906773" y="682325"/>
            <a:ext cx="8378453" cy="5436690"/>
          </a:xfrm>
          <a:prstGeom prst="rect">
            <a:avLst/>
          </a:prstGeom>
        </p:spPr>
      </p:pic>
    </p:spTree>
    <p:extLst>
      <p:ext uri="{BB962C8B-B14F-4D97-AF65-F5344CB8AC3E}">
        <p14:creationId xmlns:p14="http://schemas.microsoft.com/office/powerpoint/2010/main" val="1581862951"/>
      </p:ext>
    </p:extLst>
  </p:cSld>
  <p:clrMapOvr>
    <a:masterClrMapping/>
  </p:clrMapOvr>
</p:sld>
</file>

<file path=ppt/theme/theme1.xml><?xml version="1.0" encoding="utf-8"?>
<a:theme xmlns:a="http://schemas.openxmlformats.org/drawingml/2006/main" name="SIMPLICITY by SMART - 16x10 - ANIMATED - Fresh Green">
  <a:themeElements>
    <a:clrScheme name="Custom 12">
      <a:dk1>
        <a:srgbClr val="002060"/>
      </a:dk1>
      <a:lt1>
        <a:srgbClr val="F2F2F5"/>
      </a:lt1>
      <a:dk2>
        <a:srgbClr val="62626D"/>
      </a:dk2>
      <a:lt2>
        <a:srgbClr val="FFFFFF"/>
      </a:lt2>
      <a:accent1>
        <a:srgbClr val="002060"/>
      </a:accent1>
      <a:accent2>
        <a:srgbClr val="002060"/>
      </a:accent2>
      <a:accent3>
        <a:srgbClr val="002060"/>
      </a:accent3>
      <a:accent4>
        <a:srgbClr val="002060"/>
      </a:accent4>
      <a:accent5>
        <a:srgbClr val="002060"/>
      </a:accent5>
      <a:accent6>
        <a:srgbClr val="002060"/>
      </a:accent6>
      <a:hlink>
        <a:srgbClr val="2F75FF"/>
      </a:hlink>
      <a:folHlink>
        <a:srgbClr val="0042C7"/>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ICITY by SMART - 16x10 - ANIMATED - Fresh Green" id="{2E6DB31A-66C7-4027-86F8-603C800E8C52}" vid="{5D2D1497-70DF-4BFD-87DA-DF2CCEFC32D0}"/>
    </a:ext>
  </a:extLst>
</a:theme>
</file>

<file path=ppt/theme/theme2.xml><?xml version="1.0" encoding="utf-8"?>
<a:theme xmlns:a="http://schemas.openxmlformats.org/drawingml/2006/main" name="1_SLIDES WITH IMAGES">
  <a:themeElements>
    <a:clrScheme name="SIMPLICITY - Fresh Green">
      <a:dk1>
        <a:srgbClr val="0A091B"/>
      </a:dk1>
      <a:lt1>
        <a:srgbClr val="F2F2F5"/>
      </a:lt1>
      <a:dk2>
        <a:srgbClr val="858591"/>
      </a:dk2>
      <a:lt2>
        <a:srgbClr val="FFFFFF"/>
      </a:lt2>
      <a:accent1>
        <a:srgbClr val="89C800"/>
      </a:accent1>
      <a:accent2>
        <a:srgbClr val="C0C0C8"/>
      </a:accent2>
      <a:accent3>
        <a:srgbClr val="89C800"/>
      </a:accent3>
      <a:accent4>
        <a:srgbClr val="89C800"/>
      </a:accent4>
      <a:accent5>
        <a:srgbClr val="89C800"/>
      </a:accent5>
      <a:accent6>
        <a:srgbClr val="89C800"/>
      </a:accent6>
      <a:hlink>
        <a:srgbClr val="669600"/>
      </a:hlink>
      <a:folHlink>
        <a:srgbClr val="C4FF44"/>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AM SLIDES">
  <a:themeElements>
    <a:clrScheme name="SIMPLICITY - Fresh Green">
      <a:dk1>
        <a:srgbClr val="0A091B"/>
      </a:dk1>
      <a:lt1>
        <a:srgbClr val="F2F2F5"/>
      </a:lt1>
      <a:dk2>
        <a:srgbClr val="858591"/>
      </a:dk2>
      <a:lt2>
        <a:srgbClr val="FFFFFF"/>
      </a:lt2>
      <a:accent1>
        <a:srgbClr val="89C800"/>
      </a:accent1>
      <a:accent2>
        <a:srgbClr val="C0C0C8"/>
      </a:accent2>
      <a:accent3>
        <a:srgbClr val="89C800"/>
      </a:accent3>
      <a:accent4>
        <a:srgbClr val="89C800"/>
      </a:accent4>
      <a:accent5>
        <a:srgbClr val="89C800"/>
      </a:accent5>
      <a:accent6>
        <a:srgbClr val="89C800"/>
      </a:accent6>
      <a:hlink>
        <a:srgbClr val="669600"/>
      </a:hlink>
      <a:folHlink>
        <a:srgbClr val="C4FF44"/>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ORTFOLIO">
  <a:themeElements>
    <a:clrScheme name="SIMPLICITY - Fresh Green">
      <a:dk1>
        <a:srgbClr val="0A091B"/>
      </a:dk1>
      <a:lt1>
        <a:srgbClr val="F2F2F5"/>
      </a:lt1>
      <a:dk2>
        <a:srgbClr val="858591"/>
      </a:dk2>
      <a:lt2>
        <a:srgbClr val="FFFFFF"/>
      </a:lt2>
      <a:accent1>
        <a:srgbClr val="89C800"/>
      </a:accent1>
      <a:accent2>
        <a:srgbClr val="C0C0C8"/>
      </a:accent2>
      <a:accent3>
        <a:srgbClr val="89C800"/>
      </a:accent3>
      <a:accent4>
        <a:srgbClr val="89C800"/>
      </a:accent4>
      <a:accent5>
        <a:srgbClr val="89C800"/>
      </a:accent5>
      <a:accent6>
        <a:srgbClr val="89C800"/>
      </a:accent6>
      <a:hlink>
        <a:srgbClr val="669600"/>
      </a:hlink>
      <a:folHlink>
        <a:srgbClr val="C4FF44"/>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IMPLICITY by SMART - 16x10 - ANIMATED - Fresh Green">
  <a:themeElements>
    <a:clrScheme name="SIMPLICITY - Fresh Green">
      <a:dk1>
        <a:srgbClr val="0A091B"/>
      </a:dk1>
      <a:lt1>
        <a:srgbClr val="F2F2F5"/>
      </a:lt1>
      <a:dk2>
        <a:srgbClr val="858591"/>
      </a:dk2>
      <a:lt2>
        <a:srgbClr val="FFFFFF"/>
      </a:lt2>
      <a:accent1>
        <a:srgbClr val="89C800"/>
      </a:accent1>
      <a:accent2>
        <a:srgbClr val="C0C0C8"/>
      </a:accent2>
      <a:accent3>
        <a:srgbClr val="89C800"/>
      </a:accent3>
      <a:accent4>
        <a:srgbClr val="89C800"/>
      </a:accent4>
      <a:accent5>
        <a:srgbClr val="89C800"/>
      </a:accent5>
      <a:accent6>
        <a:srgbClr val="89C800"/>
      </a:accent6>
      <a:hlink>
        <a:srgbClr val="669600"/>
      </a:hlink>
      <a:folHlink>
        <a:srgbClr val="C4FF44"/>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ICITY by SMART - 16x10 - ANIMATED - Fresh Green" id="{2E6DB31A-66C7-4027-86F8-603C800E8C52}" vid="{5D2D1497-70DF-4BFD-87DA-DF2CCEFC32D0}"/>
    </a:ext>
  </a:extLst>
</a:theme>
</file>

<file path=ppt/theme/theme6.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A6F53409370B41BF64C5C7370BE1A6" ma:contentTypeVersion="10" ma:contentTypeDescription="Create a new document." ma:contentTypeScope="" ma:versionID="b3e949af1961470b214acf440ed0f476">
  <xsd:schema xmlns:xsd="http://www.w3.org/2001/XMLSchema" xmlns:xs="http://www.w3.org/2001/XMLSchema" xmlns:p="http://schemas.microsoft.com/office/2006/metadata/properties" xmlns:ns3="85ca0dac-f7b9-48bb-bcd8-0702b31dc1f4" targetNamespace="http://schemas.microsoft.com/office/2006/metadata/properties" ma:root="true" ma:fieldsID="77d0a55d1bb272db71729af20d019305" ns3:_="">
    <xsd:import namespace="85ca0dac-f7b9-48bb-bcd8-0702b31dc1f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a0dac-f7b9-48bb-bcd8-0702b31dc1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9983E7-0D01-42ED-85AE-04BD5F8A6B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a0dac-f7b9-48bb-bcd8-0702b31dc1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5A9D34-AA06-44C1-9558-AE6509441FBB}">
  <ds:schemaRefs>
    <ds:schemaRef ds:uri="http://schemas.microsoft.com/sharepoint/v3/contenttype/forms"/>
  </ds:schemaRefs>
</ds:datastoreItem>
</file>

<file path=customXml/itemProps3.xml><?xml version="1.0" encoding="utf-8"?>
<ds:datastoreItem xmlns:ds="http://schemas.openxmlformats.org/officeDocument/2006/customXml" ds:itemID="{222CCCC6-53D6-43B3-907B-4DC6210068ED}">
  <ds:schemaRefs>
    <ds:schemaRef ds:uri="http://schemas.microsoft.com/office/infopath/2007/PartnerControls"/>
    <ds:schemaRef ds:uri="http://purl.org/dc/dcmitype/"/>
    <ds:schemaRef ds:uri="http://www.w3.org/XML/1998/namespace"/>
    <ds:schemaRef ds:uri="http://schemas.openxmlformats.org/package/2006/metadata/core-properties"/>
    <ds:schemaRef ds:uri="http://purl.org/dc/terms/"/>
    <ds:schemaRef ds:uri="http://schemas.microsoft.com/office/2006/documentManagement/types"/>
    <ds:schemaRef ds:uri="85ca0dac-f7b9-48bb-bcd8-0702b31dc1f4"/>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62550</TotalTime>
  <Words>1115</Words>
  <Application>Microsoft Office PowerPoint</Application>
  <PresentationFormat>Widescreen</PresentationFormat>
  <Paragraphs>195</Paragraphs>
  <Slides>12</Slides>
  <Notes>12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12</vt:i4>
      </vt:variant>
    </vt:vector>
  </HeadingPairs>
  <TitlesOfParts>
    <vt:vector size="25" baseType="lpstr">
      <vt:lpstr>Arial</vt:lpstr>
      <vt:lpstr>Calibri</vt:lpstr>
      <vt:lpstr>Calibri Light</vt:lpstr>
      <vt:lpstr>Courier New</vt:lpstr>
      <vt:lpstr>Franklin Gothic Book</vt:lpstr>
      <vt:lpstr>Franklin Gothic Demi Cond</vt:lpstr>
      <vt:lpstr>Franklin Gothic Medium</vt:lpstr>
      <vt:lpstr>Roboto</vt:lpstr>
      <vt:lpstr>SIMPLICITY by SMART - 16x10 - ANIMATED - Fresh Green</vt:lpstr>
      <vt:lpstr>1_SLIDES WITH IMAGES</vt:lpstr>
      <vt:lpstr>1_TEAM SLIDES</vt:lpstr>
      <vt:lpstr>1_PORTFOLIO</vt:lpstr>
      <vt:lpstr>1_SIMPLICITY by SMART - 16x10 - ANIMATED - Fresh Green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report was prepared by the Purdue Center for Regional Development.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Duarte;Inc. 2014</dc:creator>
  <cp:lastModifiedBy>Renee Doty</cp:lastModifiedBy>
  <cp:revision>4301</cp:revision>
  <cp:lastPrinted>2019-10-31T19:18:57Z</cp:lastPrinted>
  <dcterms:created xsi:type="dcterms:W3CDTF">2014-02-06T21:29:49Z</dcterms:created>
  <dcterms:modified xsi:type="dcterms:W3CDTF">2024-05-20T19:24:08Z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0x01010008A6F53409370B41BF64C5C7370BE1A6</vt:lpwstr>
  </property>
</Properties>
</file>